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5" r:id="rId5"/>
    <p:sldId id="317" r:id="rId6"/>
    <p:sldId id="324" r:id="rId7"/>
    <p:sldId id="325" r:id="rId8"/>
    <p:sldId id="326" r:id="rId9"/>
    <p:sldId id="327" r:id="rId10"/>
    <p:sldId id="320" r:id="rId11"/>
    <p:sldId id="328" r:id="rId12"/>
    <p:sldId id="330" r:id="rId13"/>
    <p:sldId id="312" r:id="rId14"/>
    <p:sldId id="313" r:id="rId15"/>
    <p:sldId id="314" r:id="rId16"/>
    <p:sldId id="319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5853"/>
  </p:normalViewPr>
  <p:slideViewPr>
    <p:cSldViewPr snapToGrid="0" showGuides="1">
      <p:cViewPr varScale="1">
        <p:scale>
          <a:sx n="158" d="100"/>
          <a:sy n="158" d="100"/>
        </p:scale>
        <p:origin x="356" y="8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837732-0F5B-4B84-A1DF-1AAC39D27CE5}" type="slidenum">
              <a:rPr lang="en-GB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90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42A71F-C656-447C-846C-9BBA9C2B4758}" type="slidenum">
              <a:rPr lang="en-US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80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F365BA-2193-4A35-ADA7-56D2F7891653}" type="slidenum">
              <a:rPr lang="en-GB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3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4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CF2F7C36-1B24-6804-5032-C5A2D24F3D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0E202B2-B24E-595C-C1F8-FFD7ABDFA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2D33F6-5616-A874-9E0C-3F8229F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843348-D079-1797-8EF1-389E4B09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6A4FD2-935D-83B7-57B5-8CF0C074C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765EA8EF-4E1C-35E9-B773-2B2909ED819F}"/>
              </a:ext>
            </a:extLst>
          </p:cNvPr>
          <p:cNvSpPr/>
          <p:nvPr userDrawn="1"/>
        </p:nvSpPr>
        <p:spPr>
          <a:xfrm>
            <a:off x="6100241" y="2992967"/>
            <a:ext cx="6128518" cy="3882951"/>
          </a:xfrm>
          <a:custGeom>
            <a:avLst/>
            <a:gdLst>
              <a:gd name="connsiteX0" fmla="*/ 0 w 5697415"/>
              <a:gd name="connsiteY0" fmla="*/ 3598985 h 3598985"/>
              <a:gd name="connsiteX1" fmla="*/ 5697415 w 5697415"/>
              <a:gd name="connsiteY1" fmla="*/ 3598985 h 3598985"/>
              <a:gd name="connsiteX2" fmla="*/ 5697415 w 5697415"/>
              <a:gd name="connsiteY2" fmla="*/ 515816 h 3598985"/>
              <a:gd name="connsiteX3" fmla="*/ 4349261 w 5697415"/>
              <a:gd name="connsiteY3" fmla="*/ 0 h 3598985"/>
              <a:gd name="connsiteX4" fmla="*/ 2332892 w 5697415"/>
              <a:gd name="connsiteY4" fmla="*/ 1559170 h 3598985"/>
              <a:gd name="connsiteX5" fmla="*/ 375138 w 5697415"/>
              <a:gd name="connsiteY5" fmla="*/ 2004646 h 3598985"/>
              <a:gd name="connsiteX6" fmla="*/ 0 w 5697415"/>
              <a:gd name="connsiteY6" fmla="*/ 3598985 h 3598985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443939 w 6141354"/>
              <a:gd name="connsiteY0" fmla="*/ 3677718 h 3677718"/>
              <a:gd name="connsiteX1" fmla="*/ 6141354 w 6141354"/>
              <a:gd name="connsiteY1" fmla="*/ 3677718 h 3677718"/>
              <a:gd name="connsiteX2" fmla="*/ 6141354 w 6141354"/>
              <a:gd name="connsiteY2" fmla="*/ 594549 h 3677718"/>
              <a:gd name="connsiteX3" fmla="*/ 4793200 w 6141354"/>
              <a:gd name="connsiteY3" fmla="*/ 78733 h 3677718"/>
              <a:gd name="connsiteX4" fmla="*/ 2776831 w 6141354"/>
              <a:gd name="connsiteY4" fmla="*/ 1637903 h 3677718"/>
              <a:gd name="connsiteX5" fmla="*/ 819077 w 6141354"/>
              <a:gd name="connsiteY5" fmla="*/ 2083379 h 3677718"/>
              <a:gd name="connsiteX6" fmla="*/ 443939 w 6141354"/>
              <a:gd name="connsiteY6" fmla="*/ 3677718 h 3677718"/>
              <a:gd name="connsiteX0" fmla="*/ 443939 w 6141354"/>
              <a:gd name="connsiteY0" fmla="*/ 3696587 h 3696587"/>
              <a:gd name="connsiteX1" fmla="*/ 6141354 w 6141354"/>
              <a:gd name="connsiteY1" fmla="*/ 3696587 h 3696587"/>
              <a:gd name="connsiteX2" fmla="*/ 6141354 w 6141354"/>
              <a:gd name="connsiteY2" fmla="*/ 613418 h 3696587"/>
              <a:gd name="connsiteX3" fmla="*/ 4558738 w 6141354"/>
              <a:gd name="connsiteY3" fmla="*/ 74155 h 3696587"/>
              <a:gd name="connsiteX4" fmla="*/ 2776831 w 6141354"/>
              <a:gd name="connsiteY4" fmla="*/ 1656772 h 3696587"/>
              <a:gd name="connsiteX5" fmla="*/ 819077 w 6141354"/>
              <a:gd name="connsiteY5" fmla="*/ 2102248 h 3696587"/>
              <a:gd name="connsiteX6" fmla="*/ 443939 w 6141354"/>
              <a:gd name="connsiteY6" fmla="*/ 3696587 h 3696587"/>
              <a:gd name="connsiteX0" fmla="*/ 505254 w 6202669"/>
              <a:gd name="connsiteY0" fmla="*/ 3696587 h 3696587"/>
              <a:gd name="connsiteX1" fmla="*/ 6202669 w 6202669"/>
              <a:gd name="connsiteY1" fmla="*/ 3696587 h 3696587"/>
              <a:gd name="connsiteX2" fmla="*/ 6202669 w 6202669"/>
              <a:gd name="connsiteY2" fmla="*/ 613418 h 3696587"/>
              <a:gd name="connsiteX3" fmla="*/ 4620053 w 6202669"/>
              <a:gd name="connsiteY3" fmla="*/ 74155 h 3696587"/>
              <a:gd name="connsiteX4" fmla="*/ 2838146 w 6202669"/>
              <a:gd name="connsiteY4" fmla="*/ 1656772 h 3696587"/>
              <a:gd name="connsiteX5" fmla="*/ 692823 w 6202669"/>
              <a:gd name="connsiteY5" fmla="*/ 1891232 h 3696587"/>
              <a:gd name="connsiteX6" fmla="*/ 505254 w 6202669"/>
              <a:gd name="connsiteY6" fmla="*/ 3696587 h 3696587"/>
              <a:gd name="connsiteX0" fmla="*/ 548384 w 6245799"/>
              <a:gd name="connsiteY0" fmla="*/ 3696587 h 3696587"/>
              <a:gd name="connsiteX1" fmla="*/ 6245799 w 6245799"/>
              <a:gd name="connsiteY1" fmla="*/ 3696587 h 3696587"/>
              <a:gd name="connsiteX2" fmla="*/ 6245799 w 6245799"/>
              <a:gd name="connsiteY2" fmla="*/ 613418 h 3696587"/>
              <a:gd name="connsiteX3" fmla="*/ 4663183 w 6245799"/>
              <a:gd name="connsiteY3" fmla="*/ 74155 h 3696587"/>
              <a:gd name="connsiteX4" fmla="*/ 2881276 w 6245799"/>
              <a:gd name="connsiteY4" fmla="*/ 1656772 h 3696587"/>
              <a:gd name="connsiteX5" fmla="*/ 735953 w 6245799"/>
              <a:gd name="connsiteY5" fmla="*/ 1891232 h 3696587"/>
              <a:gd name="connsiteX6" fmla="*/ 548384 w 6245799"/>
              <a:gd name="connsiteY6" fmla="*/ 3696587 h 3696587"/>
              <a:gd name="connsiteX0" fmla="*/ 435186 w 6132601"/>
              <a:gd name="connsiteY0" fmla="*/ 3682211 h 3682211"/>
              <a:gd name="connsiteX1" fmla="*/ 6132601 w 6132601"/>
              <a:gd name="connsiteY1" fmla="*/ 3682211 h 3682211"/>
              <a:gd name="connsiteX2" fmla="*/ 6132601 w 6132601"/>
              <a:gd name="connsiteY2" fmla="*/ 599042 h 3682211"/>
              <a:gd name="connsiteX3" fmla="*/ 4549985 w 6132601"/>
              <a:gd name="connsiteY3" fmla="*/ 59779 h 3682211"/>
              <a:gd name="connsiteX4" fmla="*/ 2803247 w 6132601"/>
              <a:gd name="connsiteY4" fmla="*/ 1443103 h 3682211"/>
              <a:gd name="connsiteX5" fmla="*/ 622755 w 6132601"/>
              <a:gd name="connsiteY5" fmla="*/ 1876856 h 3682211"/>
              <a:gd name="connsiteX6" fmla="*/ 435186 w 6132601"/>
              <a:gd name="connsiteY6" fmla="*/ 3682211 h 3682211"/>
              <a:gd name="connsiteX0" fmla="*/ 462392 w 6159807"/>
              <a:gd name="connsiteY0" fmla="*/ 3682211 h 3682211"/>
              <a:gd name="connsiteX1" fmla="*/ 6159807 w 6159807"/>
              <a:gd name="connsiteY1" fmla="*/ 3682211 h 3682211"/>
              <a:gd name="connsiteX2" fmla="*/ 6159807 w 6159807"/>
              <a:gd name="connsiteY2" fmla="*/ 599042 h 3682211"/>
              <a:gd name="connsiteX3" fmla="*/ 4577191 w 6159807"/>
              <a:gd name="connsiteY3" fmla="*/ 59779 h 3682211"/>
              <a:gd name="connsiteX4" fmla="*/ 2830453 w 6159807"/>
              <a:gd name="connsiteY4" fmla="*/ 1443103 h 3682211"/>
              <a:gd name="connsiteX5" fmla="*/ 649961 w 6159807"/>
              <a:gd name="connsiteY5" fmla="*/ 1876856 h 3682211"/>
              <a:gd name="connsiteX6" fmla="*/ 462392 w 6159807"/>
              <a:gd name="connsiteY6" fmla="*/ 3682211 h 3682211"/>
              <a:gd name="connsiteX0" fmla="*/ 444156 w 6141571"/>
              <a:gd name="connsiteY0" fmla="*/ 3682211 h 3682211"/>
              <a:gd name="connsiteX1" fmla="*/ 6141571 w 6141571"/>
              <a:gd name="connsiteY1" fmla="*/ 3682211 h 3682211"/>
              <a:gd name="connsiteX2" fmla="*/ 6141571 w 6141571"/>
              <a:gd name="connsiteY2" fmla="*/ 599042 h 3682211"/>
              <a:gd name="connsiteX3" fmla="*/ 4558955 w 6141571"/>
              <a:gd name="connsiteY3" fmla="*/ 59779 h 3682211"/>
              <a:gd name="connsiteX4" fmla="*/ 2812217 w 6141571"/>
              <a:gd name="connsiteY4" fmla="*/ 1443103 h 3682211"/>
              <a:gd name="connsiteX5" fmla="*/ 690340 w 6141571"/>
              <a:gd name="connsiteY5" fmla="*/ 2040979 h 3682211"/>
              <a:gd name="connsiteX6" fmla="*/ 444156 w 6141571"/>
              <a:gd name="connsiteY6" fmla="*/ 3682211 h 3682211"/>
              <a:gd name="connsiteX0" fmla="*/ 484700 w 6182115"/>
              <a:gd name="connsiteY0" fmla="*/ 3682211 h 3682211"/>
              <a:gd name="connsiteX1" fmla="*/ 6182115 w 6182115"/>
              <a:gd name="connsiteY1" fmla="*/ 3682211 h 3682211"/>
              <a:gd name="connsiteX2" fmla="*/ 6182115 w 6182115"/>
              <a:gd name="connsiteY2" fmla="*/ 599042 h 3682211"/>
              <a:gd name="connsiteX3" fmla="*/ 4599499 w 6182115"/>
              <a:gd name="connsiteY3" fmla="*/ 59779 h 3682211"/>
              <a:gd name="connsiteX4" fmla="*/ 2852761 w 6182115"/>
              <a:gd name="connsiteY4" fmla="*/ 1443103 h 3682211"/>
              <a:gd name="connsiteX5" fmla="*/ 730884 w 6182115"/>
              <a:gd name="connsiteY5" fmla="*/ 2040979 h 3682211"/>
              <a:gd name="connsiteX6" fmla="*/ 484700 w 6182115"/>
              <a:gd name="connsiteY6" fmla="*/ 3682211 h 3682211"/>
              <a:gd name="connsiteX0" fmla="*/ 484700 w 6182115"/>
              <a:gd name="connsiteY0" fmla="*/ 3846747 h 3846747"/>
              <a:gd name="connsiteX1" fmla="*/ 6182115 w 6182115"/>
              <a:gd name="connsiteY1" fmla="*/ 3846747 h 3846747"/>
              <a:gd name="connsiteX2" fmla="*/ 6182115 w 6182115"/>
              <a:gd name="connsiteY2" fmla="*/ 763578 h 3846747"/>
              <a:gd name="connsiteX3" fmla="*/ 4493991 w 6182115"/>
              <a:gd name="connsiteY3" fmla="*/ 36746 h 3846747"/>
              <a:gd name="connsiteX4" fmla="*/ 2852761 w 6182115"/>
              <a:gd name="connsiteY4" fmla="*/ 1607639 h 3846747"/>
              <a:gd name="connsiteX5" fmla="*/ 730884 w 6182115"/>
              <a:gd name="connsiteY5" fmla="*/ 2205515 h 3846747"/>
              <a:gd name="connsiteX6" fmla="*/ 484700 w 6182115"/>
              <a:gd name="connsiteY6" fmla="*/ 3846747 h 3846747"/>
              <a:gd name="connsiteX0" fmla="*/ 484700 w 6182115"/>
              <a:gd name="connsiteY0" fmla="*/ 3891463 h 3891463"/>
              <a:gd name="connsiteX1" fmla="*/ 6182115 w 6182115"/>
              <a:gd name="connsiteY1" fmla="*/ 3891463 h 3891463"/>
              <a:gd name="connsiteX2" fmla="*/ 6182115 w 6182115"/>
              <a:gd name="connsiteY2" fmla="*/ 808294 h 3891463"/>
              <a:gd name="connsiteX3" fmla="*/ 4493991 w 6182115"/>
              <a:gd name="connsiteY3" fmla="*/ 81462 h 3891463"/>
              <a:gd name="connsiteX4" fmla="*/ 2852761 w 6182115"/>
              <a:gd name="connsiteY4" fmla="*/ 1652355 h 3891463"/>
              <a:gd name="connsiteX5" fmla="*/ 730884 w 6182115"/>
              <a:gd name="connsiteY5" fmla="*/ 2250231 h 3891463"/>
              <a:gd name="connsiteX6" fmla="*/ 484700 w 6182115"/>
              <a:gd name="connsiteY6" fmla="*/ 3891463 h 3891463"/>
              <a:gd name="connsiteX0" fmla="*/ 501380 w 6198795"/>
              <a:gd name="connsiteY0" fmla="*/ 3891463 h 3891463"/>
              <a:gd name="connsiteX1" fmla="*/ 6198795 w 6198795"/>
              <a:gd name="connsiteY1" fmla="*/ 3891463 h 3891463"/>
              <a:gd name="connsiteX2" fmla="*/ 6198795 w 6198795"/>
              <a:gd name="connsiteY2" fmla="*/ 808294 h 3891463"/>
              <a:gd name="connsiteX3" fmla="*/ 4510671 w 6198795"/>
              <a:gd name="connsiteY3" fmla="*/ 81462 h 3891463"/>
              <a:gd name="connsiteX4" fmla="*/ 2869441 w 6198795"/>
              <a:gd name="connsiteY4" fmla="*/ 1652355 h 3891463"/>
              <a:gd name="connsiteX5" fmla="*/ 747564 w 6198795"/>
              <a:gd name="connsiteY5" fmla="*/ 2250231 h 3891463"/>
              <a:gd name="connsiteX6" fmla="*/ 501380 w 6198795"/>
              <a:gd name="connsiteY6" fmla="*/ 3891463 h 3891463"/>
              <a:gd name="connsiteX0" fmla="*/ 494638 w 6192053"/>
              <a:gd name="connsiteY0" fmla="*/ 3891463 h 3891463"/>
              <a:gd name="connsiteX1" fmla="*/ 6192053 w 6192053"/>
              <a:gd name="connsiteY1" fmla="*/ 3891463 h 3891463"/>
              <a:gd name="connsiteX2" fmla="*/ 6192053 w 6192053"/>
              <a:gd name="connsiteY2" fmla="*/ 808294 h 3891463"/>
              <a:gd name="connsiteX3" fmla="*/ 4503929 w 6192053"/>
              <a:gd name="connsiteY3" fmla="*/ 81462 h 3891463"/>
              <a:gd name="connsiteX4" fmla="*/ 2862699 w 6192053"/>
              <a:gd name="connsiteY4" fmla="*/ 1652355 h 3891463"/>
              <a:gd name="connsiteX5" fmla="*/ 740822 w 6192053"/>
              <a:gd name="connsiteY5" fmla="*/ 2250231 h 3891463"/>
              <a:gd name="connsiteX6" fmla="*/ 494638 w 6192053"/>
              <a:gd name="connsiteY6" fmla="*/ 3891463 h 3891463"/>
              <a:gd name="connsiteX0" fmla="*/ 542876 w 6240291"/>
              <a:gd name="connsiteY0" fmla="*/ 3891463 h 3891463"/>
              <a:gd name="connsiteX1" fmla="*/ 6240291 w 6240291"/>
              <a:gd name="connsiteY1" fmla="*/ 3891463 h 3891463"/>
              <a:gd name="connsiteX2" fmla="*/ 6240291 w 6240291"/>
              <a:gd name="connsiteY2" fmla="*/ 808294 h 3891463"/>
              <a:gd name="connsiteX3" fmla="*/ 4552167 w 6240291"/>
              <a:gd name="connsiteY3" fmla="*/ 81462 h 3891463"/>
              <a:gd name="connsiteX4" fmla="*/ 2910937 w 6240291"/>
              <a:gd name="connsiteY4" fmla="*/ 1652355 h 3891463"/>
              <a:gd name="connsiteX5" fmla="*/ 660107 w 6240291"/>
              <a:gd name="connsiteY5" fmla="*/ 1886816 h 3891463"/>
              <a:gd name="connsiteX6" fmla="*/ 542876 w 6240291"/>
              <a:gd name="connsiteY6" fmla="*/ 3891463 h 3891463"/>
              <a:gd name="connsiteX0" fmla="*/ 630230 w 6327645"/>
              <a:gd name="connsiteY0" fmla="*/ 3891463 h 3891463"/>
              <a:gd name="connsiteX1" fmla="*/ 6327645 w 6327645"/>
              <a:gd name="connsiteY1" fmla="*/ 3891463 h 3891463"/>
              <a:gd name="connsiteX2" fmla="*/ 6327645 w 6327645"/>
              <a:gd name="connsiteY2" fmla="*/ 808294 h 3891463"/>
              <a:gd name="connsiteX3" fmla="*/ 4639521 w 6327645"/>
              <a:gd name="connsiteY3" fmla="*/ 81462 h 3891463"/>
              <a:gd name="connsiteX4" fmla="*/ 2998291 w 6327645"/>
              <a:gd name="connsiteY4" fmla="*/ 1652355 h 3891463"/>
              <a:gd name="connsiteX5" fmla="*/ 747461 w 6327645"/>
              <a:gd name="connsiteY5" fmla="*/ 1886816 h 3891463"/>
              <a:gd name="connsiteX6" fmla="*/ 630230 w 6327645"/>
              <a:gd name="connsiteY6" fmla="*/ 3891463 h 3891463"/>
              <a:gd name="connsiteX0" fmla="*/ 458379 w 6155794"/>
              <a:gd name="connsiteY0" fmla="*/ 3862577 h 3862577"/>
              <a:gd name="connsiteX1" fmla="*/ 6155794 w 6155794"/>
              <a:gd name="connsiteY1" fmla="*/ 3862577 h 3862577"/>
              <a:gd name="connsiteX2" fmla="*/ 6155794 w 6155794"/>
              <a:gd name="connsiteY2" fmla="*/ 779408 h 3862577"/>
              <a:gd name="connsiteX3" fmla="*/ 4467670 w 6155794"/>
              <a:gd name="connsiteY3" fmla="*/ 52576 h 3862577"/>
              <a:gd name="connsiteX4" fmla="*/ 2861609 w 6155794"/>
              <a:gd name="connsiteY4" fmla="*/ 1881377 h 3862577"/>
              <a:gd name="connsiteX5" fmla="*/ 575610 w 6155794"/>
              <a:gd name="connsiteY5" fmla="*/ 1857930 h 3862577"/>
              <a:gd name="connsiteX6" fmla="*/ 458379 w 6155794"/>
              <a:gd name="connsiteY6" fmla="*/ 3862577 h 3862577"/>
              <a:gd name="connsiteX0" fmla="*/ 519027 w 6216442"/>
              <a:gd name="connsiteY0" fmla="*/ 3862577 h 3862577"/>
              <a:gd name="connsiteX1" fmla="*/ 6216442 w 6216442"/>
              <a:gd name="connsiteY1" fmla="*/ 3862577 h 3862577"/>
              <a:gd name="connsiteX2" fmla="*/ 6216442 w 6216442"/>
              <a:gd name="connsiteY2" fmla="*/ 779408 h 3862577"/>
              <a:gd name="connsiteX3" fmla="*/ 4528318 w 6216442"/>
              <a:gd name="connsiteY3" fmla="*/ 52576 h 3862577"/>
              <a:gd name="connsiteX4" fmla="*/ 2922257 w 6216442"/>
              <a:gd name="connsiteY4" fmla="*/ 1881377 h 3862577"/>
              <a:gd name="connsiteX5" fmla="*/ 636258 w 6216442"/>
              <a:gd name="connsiteY5" fmla="*/ 1857930 h 3862577"/>
              <a:gd name="connsiteX6" fmla="*/ 519027 w 6216442"/>
              <a:gd name="connsiteY6" fmla="*/ 3862577 h 3862577"/>
              <a:gd name="connsiteX0" fmla="*/ 670613 w 6368028"/>
              <a:gd name="connsiteY0" fmla="*/ 3862577 h 3862577"/>
              <a:gd name="connsiteX1" fmla="*/ 6368028 w 6368028"/>
              <a:gd name="connsiteY1" fmla="*/ 3862577 h 3862577"/>
              <a:gd name="connsiteX2" fmla="*/ 6368028 w 6368028"/>
              <a:gd name="connsiteY2" fmla="*/ 779408 h 3862577"/>
              <a:gd name="connsiteX3" fmla="*/ 4679904 w 6368028"/>
              <a:gd name="connsiteY3" fmla="*/ 52576 h 3862577"/>
              <a:gd name="connsiteX4" fmla="*/ 3073843 w 6368028"/>
              <a:gd name="connsiteY4" fmla="*/ 1881377 h 3862577"/>
              <a:gd name="connsiteX5" fmla="*/ 787844 w 6368028"/>
              <a:gd name="connsiteY5" fmla="*/ 1857930 h 3862577"/>
              <a:gd name="connsiteX6" fmla="*/ 670613 w 6368028"/>
              <a:gd name="connsiteY6" fmla="*/ 3862577 h 3862577"/>
              <a:gd name="connsiteX0" fmla="*/ 566841 w 6264256"/>
              <a:gd name="connsiteY0" fmla="*/ 3862577 h 3862577"/>
              <a:gd name="connsiteX1" fmla="*/ 6264256 w 6264256"/>
              <a:gd name="connsiteY1" fmla="*/ 3862577 h 3862577"/>
              <a:gd name="connsiteX2" fmla="*/ 6264256 w 6264256"/>
              <a:gd name="connsiteY2" fmla="*/ 779408 h 3862577"/>
              <a:gd name="connsiteX3" fmla="*/ 4576132 w 6264256"/>
              <a:gd name="connsiteY3" fmla="*/ 52576 h 3862577"/>
              <a:gd name="connsiteX4" fmla="*/ 2970071 w 6264256"/>
              <a:gd name="connsiteY4" fmla="*/ 1881377 h 3862577"/>
              <a:gd name="connsiteX5" fmla="*/ 918533 w 6264256"/>
              <a:gd name="connsiteY5" fmla="*/ 2467530 h 3862577"/>
              <a:gd name="connsiteX6" fmla="*/ 566841 w 6264256"/>
              <a:gd name="connsiteY6" fmla="*/ 3862577 h 3862577"/>
              <a:gd name="connsiteX0" fmla="*/ 380363 w 6077778"/>
              <a:gd name="connsiteY0" fmla="*/ 3862577 h 3862577"/>
              <a:gd name="connsiteX1" fmla="*/ 6077778 w 6077778"/>
              <a:gd name="connsiteY1" fmla="*/ 3862577 h 3862577"/>
              <a:gd name="connsiteX2" fmla="*/ 6077778 w 6077778"/>
              <a:gd name="connsiteY2" fmla="*/ 779408 h 3862577"/>
              <a:gd name="connsiteX3" fmla="*/ 4389654 w 6077778"/>
              <a:gd name="connsiteY3" fmla="*/ 52576 h 3862577"/>
              <a:gd name="connsiteX4" fmla="*/ 2783593 w 6077778"/>
              <a:gd name="connsiteY4" fmla="*/ 1881377 h 3862577"/>
              <a:gd name="connsiteX5" fmla="*/ 732055 w 6077778"/>
              <a:gd name="connsiteY5" fmla="*/ 2467530 h 3862577"/>
              <a:gd name="connsiteX6" fmla="*/ 380363 w 6077778"/>
              <a:gd name="connsiteY6" fmla="*/ 3862577 h 3862577"/>
              <a:gd name="connsiteX0" fmla="*/ 250643 w 5948058"/>
              <a:gd name="connsiteY0" fmla="*/ 3862577 h 3862577"/>
              <a:gd name="connsiteX1" fmla="*/ 5948058 w 5948058"/>
              <a:gd name="connsiteY1" fmla="*/ 3862577 h 3862577"/>
              <a:gd name="connsiteX2" fmla="*/ 5948058 w 5948058"/>
              <a:gd name="connsiteY2" fmla="*/ 779408 h 3862577"/>
              <a:gd name="connsiteX3" fmla="*/ 4259934 w 5948058"/>
              <a:gd name="connsiteY3" fmla="*/ 52576 h 3862577"/>
              <a:gd name="connsiteX4" fmla="*/ 2653873 w 5948058"/>
              <a:gd name="connsiteY4" fmla="*/ 1881377 h 3862577"/>
              <a:gd name="connsiteX5" fmla="*/ 602335 w 5948058"/>
              <a:gd name="connsiteY5" fmla="*/ 2467530 h 3862577"/>
              <a:gd name="connsiteX6" fmla="*/ 250643 w 5948058"/>
              <a:gd name="connsiteY6" fmla="*/ 3862577 h 3862577"/>
              <a:gd name="connsiteX0" fmla="*/ 252924 w 5950339"/>
              <a:gd name="connsiteY0" fmla="*/ 3862577 h 3862577"/>
              <a:gd name="connsiteX1" fmla="*/ 5950339 w 5950339"/>
              <a:gd name="connsiteY1" fmla="*/ 3862577 h 3862577"/>
              <a:gd name="connsiteX2" fmla="*/ 5950339 w 5950339"/>
              <a:gd name="connsiteY2" fmla="*/ 779408 h 3862577"/>
              <a:gd name="connsiteX3" fmla="*/ 4262215 w 5950339"/>
              <a:gd name="connsiteY3" fmla="*/ 52576 h 3862577"/>
              <a:gd name="connsiteX4" fmla="*/ 2656154 w 5950339"/>
              <a:gd name="connsiteY4" fmla="*/ 1881377 h 3862577"/>
              <a:gd name="connsiteX5" fmla="*/ 604616 w 5950339"/>
              <a:gd name="connsiteY5" fmla="*/ 2467530 h 3862577"/>
              <a:gd name="connsiteX6" fmla="*/ 252924 w 5950339"/>
              <a:gd name="connsiteY6" fmla="*/ 3862577 h 3862577"/>
              <a:gd name="connsiteX0" fmla="*/ 257580 w 5954995"/>
              <a:gd name="connsiteY0" fmla="*/ 3847447 h 3847447"/>
              <a:gd name="connsiteX1" fmla="*/ 5954995 w 5954995"/>
              <a:gd name="connsiteY1" fmla="*/ 3847447 h 3847447"/>
              <a:gd name="connsiteX2" fmla="*/ 5954995 w 5954995"/>
              <a:gd name="connsiteY2" fmla="*/ 764278 h 3847447"/>
              <a:gd name="connsiteX3" fmla="*/ 4266871 w 5954995"/>
              <a:gd name="connsiteY3" fmla="*/ 37446 h 3847447"/>
              <a:gd name="connsiteX4" fmla="*/ 2520133 w 5954995"/>
              <a:gd name="connsiteY4" fmla="*/ 1620063 h 3847447"/>
              <a:gd name="connsiteX5" fmla="*/ 609272 w 5954995"/>
              <a:gd name="connsiteY5" fmla="*/ 2452400 h 3847447"/>
              <a:gd name="connsiteX6" fmla="*/ 257580 w 5954995"/>
              <a:gd name="connsiteY6" fmla="*/ 3847447 h 3847447"/>
              <a:gd name="connsiteX0" fmla="*/ 332210 w 6029625"/>
              <a:gd name="connsiteY0" fmla="*/ 3847447 h 3847447"/>
              <a:gd name="connsiteX1" fmla="*/ 6029625 w 6029625"/>
              <a:gd name="connsiteY1" fmla="*/ 3847447 h 3847447"/>
              <a:gd name="connsiteX2" fmla="*/ 6029625 w 6029625"/>
              <a:gd name="connsiteY2" fmla="*/ 764278 h 3847447"/>
              <a:gd name="connsiteX3" fmla="*/ 4341501 w 6029625"/>
              <a:gd name="connsiteY3" fmla="*/ 37446 h 3847447"/>
              <a:gd name="connsiteX4" fmla="*/ 2594763 w 6029625"/>
              <a:gd name="connsiteY4" fmla="*/ 1620063 h 3847447"/>
              <a:gd name="connsiteX5" fmla="*/ 425995 w 6029625"/>
              <a:gd name="connsiteY5" fmla="*/ 2159323 h 3847447"/>
              <a:gd name="connsiteX6" fmla="*/ 332210 w 6029625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25815 w 6023230"/>
              <a:gd name="connsiteY0" fmla="*/ 3847447 h 3847447"/>
              <a:gd name="connsiteX1" fmla="*/ 6023230 w 6023230"/>
              <a:gd name="connsiteY1" fmla="*/ 3847447 h 3847447"/>
              <a:gd name="connsiteX2" fmla="*/ 6023230 w 6023230"/>
              <a:gd name="connsiteY2" fmla="*/ 764278 h 3847447"/>
              <a:gd name="connsiteX3" fmla="*/ 4335106 w 6023230"/>
              <a:gd name="connsiteY3" fmla="*/ 37446 h 3847447"/>
              <a:gd name="connsiteX4" fmla="*/ 2588368 w 6023230"/>
              <a:gd name="connsiteY4" fmla="*/ 1620063 h 3847447"/>
              <a:gd name="connsiteX5" fmla="*/ 360985 w 6023230"/>
              <a:gd name="connsiteY5" fmla="*/ 2159323 h 3847447"/>
              <a:gd name="connsiteX6" fmla="*/ 325815 w 6023230"/>
              <a:gd name="connsiteY6" fmla="*/ 3847447 h 3847447"/>
              <a:gd name="connsiteX0" fmla="*/ 357978 w 6055393"/>
              <a:gd name="connsiteY0" fmla="*/ 3847447 h 3847447"/>
              <a:gd name="connsiteX1" fmla="*/ 6055393 w 6055393"/>
              <a:gd name="connsiteY1" fmla="*/ 3847447 h 3847447"/>
              <a:gd name="connsiteX2" fmla="*/ 6055393 w 6055393"/>
              <a:gd name="connsiteY2" fmla="*/ 764278 h 3847447"/>
              <a:gd name="connsiteX3" fmla="*/ 4367269 w 6055393"/>
              <a:gd name="connsiteY3" fmla="*/ 37446 h 3847447"/>
              <a:gd name="connsiteX4" fmla="*/ 2620531 w 6055393"/>
              <a:gd name="connsiteY4" fmla="*/ 1620063 h 3847447"/>
              <a:gd name="connsiteX5" fmla="*/ 393148 w 6055393"/>
              <a:gd name="connsiteY5" fmla="*/ 2159323 h 3847447"/>
              <a:gd name="connsiteX6" fmla="*/ 357978 w 6055393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431103 w 6128518"/>
              <a:gd name="connsiteY0" fmla="*/ 3847447 h 3847447"/>
              <a:gd name="connsiteX1" fmla="*/ 6128518 w 6128518"/>
              <a:gd name="connsiteY1" fmla="*/ 3847447 h 3847447"/>
              <a:gd name="connsiteX2" fmla="*/ 6128518 w 6128518"/>
              <a:gd name="connsiteY2" fmla="*/ 764278 h 3847447"/>
              <a:gd name="connsiteX3" fmla="*/ 4440394 w 6128518"/>
              <a:gd name="connsiteY3" fmla="*/ 37446 h 3847447"/>
              <a:gd name="connsiteX4" fmla="*/ 2693656 w 6128518"/>
              <a:gd name="connsiteY4" fmla="*/ 1620063 h 3847447"/>
              <a:gd name="connsiteX5" fmla="*/ 466273 w 6128518"/>
              <a:gd name="connsiteY5" fmla="*/ 2159323 h 3847447"/>
              <a:gd name="connsiteX6" fmla="*/ 431103 w 6128518"/>
              <a:gd name="connsiteY6" fmla="*/ 3847447 h 3847447"/>
              <a:gd name="connsiteX0" fmla="*/ 431103 w 6128518"/>
              <a:gd name="connsiteY0" fmla="*/ 3882951 h 3882951"/>
              <a:gd name="connsiteX1" fmla="*/ 6128518 w 6128518"/>
              <a:gd name="connsiteY1" fmla="*/ 3882951 h 3882951"/>
              <a:gd name="connsiteX2" fmla="*/ 6128518 w 6128518"/>
              <a:gd name="connsiteY2" fmla="*/ 799782 h 3882951"/>
              <a:gd name="connsiteX3" fmla="*/ 4440394 w 6128518"/>
              <a:gd name="connsiteY3" fmla="*/ 72950 h 3882951"/>
              <a:gd name="connsiteX4" fmla="*/ 2693656 w 6128518"/>
              <a:gd name="connsiteY4" fmla="*/ 1655567 h 3882951"/>
              <a:gd name="connsiteX5" fmla="*/ 466273 w 6128518"/>
              <a:gd name="connsiteY5" fmla="*/ 2194827 h 3882951"/>
              <a:gd name="connsiteX6" fmla="*/ 431103 w 6128518"/>
              <a:gd name="connsiteY6" fmla="*/ 3882951 h 388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518" h="3882951">
                <a:moveTo>
                  <a:pt x="431103" y="3882951"/>
                </a:moveTo>
                <a:lnTo>
                  <a:pt x="6128518" y="3882951"/>
                </a:lnTo>
                <a:lnTo>
                  <a:pt x="6128518" y="799782"/>
                </a:lnTo>
                <a:cubicBezTo>
                  <a:pt x="5903826" y="199951"/>
                  <a:pt x="5188717" y="-163466"/>
                  <a:pt x="4440394" y="72950"/>
                </a:cubicBezTo>
                <a:cubicBezTo>
                  <a:pt x="3692071" y="309366"/>
                  <a:pt x="3356009" y="1301921"/>
                  <a:pt x="2693656" y="1655567"/>
                </a:cubicBezTo>
                <a:cubicBezTo>
                  <a:pt x="2031303" y="2009213"/>
                  <a:pt x="960596" y="1893934"/>
                  <a:pt x="466273" y="2194827"/>
                </a:cubicBezTo>
                <a:cubicBezTo>
                  <a:pt x="-28050" y="2495720"/>
                  <a:pt x="-256651" y="3324151"/>
                  <a:pt x="431103" y="3882951"/>
                </a:cubicBezTo>
                <a:close/>
              </a:path>
            </a:pathLst>
          </a:custGeom>
          <a:gradFill>
            <a:gsLst>
              <a:gs pos="28000">
                <a:schemeClr val="tx1"/>
              </a:gs>
              <a:gs pos="83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6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224D9305-3334-DF08-A859-EE8AD57A67ED}"/>
              </a:ext>
            </a:extLst>
          </p:cNvPr>
          <p:cNvGrpSpPr/>
          <p:nvPr userDrawn="1"/>
        </p:nvGrpSpPr>
        <p:grpSpPr>
          <a:xfrm>
            <a:off x="7406766" y="3163032"/>
            <a:ext cx="3931404" cy="2804014"/>
            <a:chOff x="2662332" y="1118901"/>
            <a:chExt cx="6532696" cy="4659344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502E6974-4B31-A01A-80D6-62626F2AAFAF}"/>
                </a:ext>
              </a:extLst>
            </p:cNvPr>
            <p:cNvSpPr/>
            <p:nvPr/>
          </p:nvSpPr>
          <p:spPr>
            <a:xfrm>
              <a:off x="4576952" y="1191006"/>
              <a:ext cx="4618076" cy="4549997"/>
            </a:xfrm>
            <a:custGeom>
              <a:avLst/>
              <a:gdLst>
                <a:gd name="connsiteX0" fmla="*/ 0 w 4618076"/>
                <a:gd name="connsiteY0" fmla="*/ 0 h 4549997"/>
                <a:gd name="connsiteX1" fmla="*/ 668750 w 4618076"/>
                <a:gd name="connsiteY1" fmla="*/ 462248 h 4549997"/>
                <a:gd name="connsiteX2" fmla="*/ 1470279 w 4618076"/>
                <a:gd name="connsiteY2" fmla="*/ 742569 h 4549997"/>
                <a:gd name="connsiteX3" fmla="*/ 2025873 w 4618076"/>
                <a:gd name="connsiteY3" fmla="*/ 816293 h 4549997"/>
                <a:gd name="connsiteX4" fmla="*/ 2665095 w 4618076"/>
                <a:gd name="connsiteY4" fmla="*/ 821246 h 4549997"/>
                <a:gd name="connsiteX5" fmla="*/ 3083052 w 4618076"/>
                <a:gd name="connsiteY5" fmla="*/ 836009 h 4549997"/>
                <a:gd name="connsiteX6" fmla="*/ 3491198 w 4618076"/>
                <a:gd name="connsiteY6" fmla="*/ 919639 h 4549997"/>
                <a:gd name="connsiteX7" fmla="*/ 3904202 w 4618076"/>
                <a:gd name="connsiteY7" fmla="*/ 1135952 h 4549997"/>
                <a:gd name="connsiteX8" fmla="*/ 4179570 w 4618076"/>
                <a:gd name="connsiteY8" fmla="*/ 1489996 h 4549997"/>
                <a:gd name="connsiteX9" fmla="*/ 4204145 w 4618076"/>
                <a:gd name="connsiteY9" fmla="*/ 1775174 h 4549997"/>
                <a:gd name="connsiteX10" fmla="*/ 4204145 w 4618076"/>
                <a:gd name="connsiteY10" fmla="*/ 1952149 h 4549997"/>
                <a:gd name="connsiteX11" fmla="*/ 4597527 w 4618076"/>
                <a:gd name="connsiteY11" fmla="*/ 2311051 h 4549997"/>
                <a:gd name="connsiteX12" fmla="*/ 4554950 w 4618076"/>
                <a:gd name="connsiteY12" fmla="*/ 2458593 h 4549997"/>
                <a:gd name="connsiteX13" fmla="*/ 4469702 w 4618076"/>
                <a:gd name="connsiteY13" fmla="*/ 2558606 h 4549997"/>
                <a:gd name="connsiteX14" fmla="*/ 4568000 w 4618076"/>
                <a:gd name="connsiteY14" fmla="*/ 2722531 h 4549997"/>
                <a:gd name="connsiteX15" fmla="*/ 4495896 w 4618076"/>
                <a:gd name="connsiteY15" fmla="*/ 2845499 h 4549997"/>
                <a:gd name="connsiteX16" fmla="*/ 4588479 w 4618076"/>
                <a:gd name="connsiteY16" fmla="*/ 2956941 h 4549997"/>
                <a:gd name="connsiteX17" fmla="*/ 4522090 w 4618076"/>
                <a:gd name="connsiteY17" fmla="*/ 3068384 h 4549997"/>
                <a:gd name="connsiteX18" fmla="*/ 4515517 w 4618076"/>
                <a:gd name="connsiteY18" fmla="*/ 3161824 h 4549997"/>
                <a:gd name="connsiteX19" fmla="*/ 4535139 w 4618076"/>
                <a:gd name="connsiteY19" fmla="*/ 3299460 h 4549997"/>
                <a:gd name="connsiteX20" fmla="*/ 4456462 w 4618076"/>
                <a:gd name="connsiteY20" fmla="*/ 3451860 h 4549997"/>
                <a:gd name="connsiteX21" fmla="*/ 4335209 w 4618076"/>
                <a:gd name="connsiteY21" fmla="*/ 3497771 h 4549997"/>
                <a:gd name="connsiteX22" fmla="*/ 3879533 w 4618076"/>
                <a:gd name="connsiteY22" fmla="*/ 3519107 h 4549997"/>
                <a:gd name="connsiteX23" fmla="*/ 3797617 w 4618076"/>
                <a:gd name="connsiteY23" fmla="*/ 3540443 h 4549997"/>
                <a:gd name="connsiteX24" fmla="*/ 3695986 w 4618076"/>
                <a:gd name="connsiteY24" fmla="*/ 3651885 h 4549997"/>
                <a:gd name="connsiteX25" fmla="*/ 3568161 w 4618076"/>
                <a:gd name="connsiteY25" fmla="*/ 3897725 h 4549997"/>
                <a:gd name="connsiteX26" fmla="*/ 3458337 w 4618076"/>
                <a:gd name="connsiteY26" fmla="*/ 4217289 h 4549997"/>
                <a:gd name="connsiteX27" fmla="*/ 3412427 w 4618076"/>
                <a:gd name="connsiteY27" fmla="*/ 4549997 h 45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18076" h="4549997">
                  <a:moveTo>
                    <a:pt x="0" y="0"/>
                  </a:moveTo>
                  <a:cubicBezTo>
                    <a:pt x="0" y="0"/>
                    <a:pt x="481870" y="393382"/>
                    <a:pt x="668750" y="462248"/>
                  </a:cubicBezTo>
                  <a:cubicBezTo>
                    <a:pt x="855631" y="531114"/>
                    <a:pt x="1273588" y="703231"/>
                    <a:pt x="1470279" y="742569"/>
                  </a:cubicBezTo>
                  <a:cubicBezTo>
                    <a:pt x="1666970" y="781907"/>
                    <a:pt x="1957102" y="811435"/>
                    <a:pt x="2025873" y="816293"/>
                  </a:cubicBezTo>
                  <a:cubicBezTo>
                    <a:pt x="2094643" y="821150"/>
                    <a:pt x="2615946" y="821246"/>
                    <a:pt x="2665095" y="821246"/>
                  </a:cubicBezTo>
                  <a:cubicBezTo>
                    <a:pt x="2714244" y="821246"/>
                    <a:pt x="2999423" y="826199"/>
                    <a:pt x="3083052" y="836009"/>
                  </a:cubicBezTo>
                  <a:cubicBezTo>
                    <a:pt x="3166682" y="845820"/>
                    <a:pt x="3368231" y="880301"/>
                    <a:pt x="3491198" y="919639"/>
                  </a:cubicBezTo>
                  <a:cubicBezTo>
                    <a:pt x="3614166" y="958977"/>
                    <a:pt x="3830479" y="1062228"/>
                    <a:pt x="3904202" y="1135952"/>
                  </a:cubicBezTo>
                  <a:cubicBezTo>
                    <a:pt x="3977926" y="1209675"/>
                    <a:pt x="4145185" y="1352264"/>
                    <a:pt x="4179570" y="1489996"/>
                  </a:cubicBezTo>
                  <a:cubicBezTo>
                    <a:pt x="4213956" y="1627632"/>
                    <a:pt x="4218909" y="1696498"/>
                    <a:pt x="4204145" y="1775174"/>
                  </a:cubicBezTo>
                  <a:cubicBezTo>
                    <a:pt x="4189381" y="1853851"/>
                    <a:pt x="4159853" y="1873472"/>
                    <a:pt x="4204145" y="1952149"/>
                  </a:cubicBezTo>
                  <a:cubicBezTo>
                    <a:pt x="4248436" y="2030825"/>
                    <a:pt x="4579525" y="2276666"/>
                    <a:pt x="4597527" y="2311051"/>
                  </a:cubicBezTo>
                  <a:cubicBezTo>
                    <a:pt x="4615530" y="2345436"/>
                    <a:pt x="4648296" y="2371725"/>
                    <a:pt x="4554950" y="2458593"/>
                  </a:cubicBezTo>
                  <a:cubicBezTo>
                    <a:pt x="4461606" y="2545461"/>
                    <a:pt x="4468082" y="2542223"/>
                    <a:pt x="4469702" y="2558606"/>
                  </a:cubicBezTo>
                  <a:cubicBezTo>
                    <a:pt x="4471321" y="2574989"/>
                    <a:pt x="4566381" y="2603659"/>
                    <a:pt x="4568000" y="2722531"/>
                  </a:cubicBezTo>
                  <a:cubicBezTo>
                    <a:pt x="4569619" y="2841403"/>
                    <a:pt x="4503230" y="2824163"/>
                    <a:pt x="4495896" y="2845499"/>
                  </a:cubicBezTo>
                  <a:cubicBezTo>
                    <a:pt x="4488561" y="2866835"/>
                    <a:pt x="4593432" y="2861882"/>
                    <a:pt x="4588479" y="2956941"/>
                  </a:cubicBezTo>
                  <a:cubicBezTo>
                    <a:pt x="4583525" y="3052001"/>
                    <a:pt x="4538472" y="3027426"/>
                    <a:pt x="4522090" y="3068384"/>
                  </a:cubicBezTo>
                  <a:cubicBezTo>
                    <a:pt x="4505706" y="3109341"/>
                    <a:pt x="4502468" y="3119152"/>
                    <a:pt x="4515517" y="3161824"/>
                  </a:cubicBezTo>
                  <a:cubicBezTo>
                    <a:pt x="4528567" y="3204496"/>
                    <a:pt x="4543426" y="3242120"/>
                    <a:pt x="4535139" y="3299460"/>
                  </a:cubicBezTo>
                  <a:cubicBezTo>
                    <a:pt x="4526852" y="3356801"/>
                    <a:pt x="4503992" y="3422428"/>
                    <a:pt x="4456462" y="3451860"/>
                  </a:cubicBezTo>
                  <a:cubicBezTo>
                    <a:pt x="4415314" y="3477387"/>
                    <a:pt x="4374547" y="3487960"/>
                    <a:pt x="4335209" y="3497771"/>
                  </a:cubicBezTo>
                  <a:cubicBezTo>
                    <a:pt x="4295871" y="3507581"/>
                    <a:pt x="3922586" y="3512249"/>
                    <a:pt x="3879533" y="3519107"/>
                  </a:cubicBezTo>
                  <a:cubicBezTo>
                    <a:pt x="3848386" y="3524060"/>
                    <a:pt x="3815620" y="3532251"/>
                    <a:pt x="3797617" y="3540443"/>
                  </a:cubicBezTo>
                  <a:cubicBezTo>
                    <a:pt x="3779616" y="3548634"/>
                    <a:pt x="3733705" y="3576542"/>
                    <a:pt x="3695986" y="3651885"/>
                  </a:cubicBezTo>
                  <a:cubicBezTo>
                    <a:pt x="3658267" y="3727228"/>
                    <a:pt x="3581210" y="3868198"/>
                    <a:pt x="3568161" y="3897725"/>
                  </a:cubicBezTo>
                  <a:cubicBezTo>
                    <a:pt x="3555016" y="3927253"/>
                    <a:pt x="3468148" y="4171474"/>
                    <a:pt x="3458337" y="4217289"/>
                  </a:cubicBezTo>
                  <a:cubicBezTo>
                    <a:pt x="3448527" y="4263104"/>
                    <a:pt x="3412427" y="4549997"/>
                    <a:pt x="3412427" y="454999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ED62AB13-2B04-8782-EDD5-582126A3DFC0}"/>
                </a:ext>
              </a:extLst>
            </p:cNvPr>
            <p:cNvSpPr/>
            <p:nvPr/>
          </p:nvSpPr>
          <p:spPr>
            <a:xfrm>
              <a:off x="4340923" y="1633537"/>
              <a:ext cx="2955131" cy="747331"/>
            </a:xfrm>
            <a:custGeom>
              <a:avLst/>
              <a:gdLst>
                <a:gd name="connsiteX0" fmla="*/ 0 w 2955131"/>
                <a:gd name="connsiteY0" fmla="*/ 0 h 747331"/>
                <a:gd name="connsiteX1" fmla="*/ 358902 w 2955131"/>
                <a:gd name="connsiteY1" fmla="*/ 236029 h 747331"/>
                <a:gd name="connsiteX2" fmla="*/ 845725 w 2955131"/>
                <a:gd name="connsiteY2" fmla="*/ 447484 h 747331"/>
                <a:gd name="connsiteX3" fmla="*/ 1312831 w 2955131"/>
                <a:gd name="connsiteY3" fmla="*/ 585121 h 747331"/>
                <a:gd name="connsiteX4" fmla="*/ 1725835 w 2955131"/>
                <a:gd name="connsiteY4" fmla="*/ 658844 h 747331"/>
                <a:gd name="connsiteX5" fmla="*/ 2178177 w 2955131"/>
                <a:gd name="connsiteY5" fmla="*/ 712946 h 747331"/>
                <a:gd name="connsiteX6" fmla="*/ 2546985 w 2955131"/>
                <a:gd name="connsiteY6" fmla="*/ 727710 h 747331"/>
                <a:gd name="connsiteX7" fmla="*/ 2955131 w 2955131"/>
                <a:gd name="connsiteY7" fmla="*/ 747332 h 74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131" h="747331">
                  <a:moveTo>
                    <a:pt x="0" y="0"/>
                  </a:moveTo>
                  <a:cubicBezTo>
                    <a:pt x="0" y="0"/>
                    <a:pt x="275368" y="181927"/>
                    <a:pt x="358902" y="236029"/>
                  </a:cubicBezTo>
                  <a:cubicBezTo>
                    <a:pt x="442436" y="290132"/>
                    <a:pt x="791623" y="422910"/>
                    <a:pt x="845725" y="447484"/>
                  </a:cubicBezTo>
                  <a:cubicBezTo>
                    <a:pt x="899827" y="472059"/>
                    <a:pt x="1253871" y="575310"/>
                    <a:pt x="1312831" y="585121"/>
                  </a:cubicBezTo>
                  <a:cubicBezTo>
                    <a:pt x="1371791" y="594932"/>
                    <a:pt x="1657064" y="649034"/>
                    <a:pt x="1725835" y="658844"/>
                  </a:cubicBezTo>
                  <a:cubicBezTo>
                    <a:pt x="1794605" y="668655"/>
                    <a:pt x="2109407" y="707993"/>
                    <a:pt x="2178177" y="712946"/>
                  </a:cubicBezTo>
                  <a:cubicBezTo>
                    <a:pt x="2246948" y="717899"/>
                    <a:pt x="2443734" y="722757"/>
                    <a:pt x="2546985" y="727710"/>
                  </a:cubicBezTo>
                  <a:cubicBezTo>
                    <a:pt x="2650236" y="732663"/>
                    <a:pt x="2955131" y="747332"/>
                    <a:pt x="2955131" y="747332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DD98C53F-CEEC-7B9C-35E2-DE4CA45E302D}"/>
                </a:ext>
              </a:extLst>
            </p:cNvPr>
            <p:cNvSpPr/>
            <p:nvPr/>
          </p:nvSpPr>
          <p:spPr>
            <a:xfrm>
              <a:off x="4296727" y="1933479"/>
              <a:ext cx="3314033" cy="737520"/>
            </a:xfrm>
            <a:custGeom>
              <a:avLst/>
              <a:gdLst>
                <a:gd name="connsiteX0" fmla="*/ 0 w 3314033"/>
                <a:gd name="connsiteY0" fmla="*/ 0 h 737520"/>
                <a:gd name="connsiteX1" fmla="*/ 452342 w 3314033"/>
                <a:gd name="connsiteY1" fmla="*/ 231077 h 737520"/>
                <a:gd name="connsiteX2" fmla="*/ 988314 w 3314033"/>
                <a:gd name="connsiteY2" fmla="*/ 403193 h 737520"/>
                <a:gd name="connsiteX3" fmla="*/ 1494758 w 3314033"/>
                <a:gd name="connsiteY3" fmla="*/ 501491 h 737520"/>
                <a:gd name="connsiteX4" fmla="*/ 1971675 w 3314033"/>
                <a:gd name="connsiteY4" fmla="*/ 560451 h 737520"/>
                <a:gd name="connsiteX5" fmla="*/ 2424018 w 3314033"/>
                <a:gd name="connsiteY5" fmla="*/ 580453 h 737520"/>
                <a:gd name="connsiteX6" fmla="*/ 2792825 w 3314033"/>
                <a:gd name="connsiteY6" fmla="*/ 609981 h 737520"/>
                <a:gd name="connsiteX7" fmla="*/ 3097721 w 3314033"/>
                <a:gd name="connsiteY7" fmla="*/ 663797 h 737520"/>
                <a:gd name="connsiteX8" fmla="*/ 3314034 w 3314033"/>
                <a:gd name="connsiteY8" fmla="*/ 737521 h 7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033" h="737520">
                  <a:moveTo>
                    <a:pt x="0" y="0"/>
                  </a:moveTo>
                  <a:cubicBezTo>
                    <a:pt x="0" y="0"/>
                    <a:pt x="354044" y="196691"/>
                    <a:pt x="452342" y="231077"/>
                  </a:cubicBezTo>
                  <a:cubicBezTo>
                    <a:pt x="550640" y="265462"/>
                    <a:pt x="875252" y="373666"/>
                    <a:pt x="988314" y="403193"/>
                  </a:cubicBezTo>
                  <a:cubicBezTo>
                    <a:pt x="1101376" y="432721"/>
                    <a:pt x="1391507" y="486823"/>
                    <a:pt x="1494758" y="501491"/>
                  </a:cubicBezTo>
                  <a:cubicBezTo>
                    <a:pt x="1598009" y="516160"/>
                    <a:pt x="1897951" y="550640"/>
                    <a:pt x="1971675" y="560451"/>
                  </a:cubicBezTo>
                  <a:cubicBezTo>
                    <a:pt x="2045398" y="570262"/>
                    <a:pt x="2296192" y="570548"/>
                    <a:pt x="2424018" y="580453"/>
                  </a:cubicBezTo>
                  <a:cubicBezTo>
                    <a:pt x="2551843" y="590360"/>
                    <a:pt x="2684621" y="600075"/>
                    <a:pt x="2792825" y="609981"/>
                  </a:cubicBezTo>
                  <a:cubicBezTo>
                    <a:pt x="2901029" y="619887"/>
                    <a:pt x="3023902" y="644081"/>
                    <a:pt x="3097721" y="663797"/>
                  </a:cubicBezTo>
                  <a:cubicBezTo>
                    <a:pt x="3171444" y="683419"/>
                    <a:pt x="3314034" y="737521"/>
                    <a:pt x="3314034" y="7375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1665A9C-4605-6AA9-059D-664F55B5065C}"/>
                </a:ext>
              </a:extLst>
            </p:cNvPr>
            <p:cNvSpPr/>
            <p:nvPr/>
          </p:nvSpPr>
          <p:spPr>
            <a:xfrm>
              <a:off x="3549300" y="2243232"/>
              <a:ext cx="4395787" cy="1221009"/>
            </a:xfrm>
            <a:custGeom>
              <a:avLst/>
              <a:gdLst>
                <a:gd name="connsiteX0" fmla="*/ 0 w 4395787"/>
                <a:gd name="connsiteY0" fmla="*/ 0 h 1221009"/>
                <a:gd name="connsiteX1" fmla="*/ 457295 w 4395787"/>
                <a:gd name="connsiteY1" fmla="*/ 211455 h 1221009"/>
                <a:gd name="connsiteX2" fmla="*/ 924401 w 4395787"/>
                <a:gd name="connsiteY2" fmla="*/ 368808 h 1221009"/>
                <a:gd name="connsiteX3" fmla="*/ 1332548 w 4395787"/>
                <a:gd name="connsiteY3" fmla="*/ 462248 h 1221009"/>
                <a:gd name="connsiteX4" fmla="*/ 1789843 w 4395787"/>
                <a:gd name="connsiteY4" fmla="*/ 526161 h 1221009"/>
                <a:gd name="connsiteX5" fmla="*/ 2212753 w 4395787"/>
                <a:gd name="connsiteY5" fmla="*/ 560546 h 1221009"/>
                <a:gd name="connsiteX6" fmla="*/ 2537270 w 4395787"/>
                <a:gd name="connsiteY6" fmla="*/ 585121 h 1221009"/>
                <a:gd name="connsiteX7" fmla="*/ 2945416 w 4395787"/>
                <a:gd name="connsiteY7" fmla="*/ 594932 h 1221009"/>
                <a:gd name="connsiteX8" fmla="*/ 3304318 w 4395787"/>
                <a:gd name="connsiteY8" fmla="*/ 629317 h 1221009"/>
                <a:gd name="connsiteX9" fmla="*/ 3638645 w 4395787"/>
                <a:gd name="connsiteY9" fmla="*/ 712946 h 1221009"/>
                <a:gd name="connsiteX10" fmla="*/ 3894296 w 4395787"/>
                <a:gd name="connsiteY10" fmla="*/ 830961 h 1221009"/>
                <a:gd name="connsiteX11" fmla="*/ 4149947 w 4395787"/>
                <a:gd name="connsiteY11" fmla="*/ 991553 h 1221009"/>
                <a:gd name="connsiteX12" fmla="*/ 4395788 w 4395787"/>
                <a:gd name="connsiteY12" fmla="*/ 1221010 h 12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787" h="1221009">
                  <a:moveTo>
                    <a:pt x="0" y="0"/>
                  </a:moveTo>
                  <a:cubicBezTo>
                    <a:pt x="0" y="0"/>
                    <a:pt x="378619" y="181928"/>
                    <a:pt x="457295" y="211455"/>
                  </a:cubicBezTo>
                  <a:cubicBezTo>
                    <a:pt x="535972" y="240983"/>
                    <a:pt x="870299" y="354044"/>
                    <a:pt x="924401" y="368808"/>
                  </a:cubicBezTo>
                  <a:cubicBezTo>
                    <a:pt x="978503" y="383572"/>
                    <a:pt x="1268635" y="452438"/>
                    <a:pt x="1332548" y="462248"/>
                  </a:cubicBezTo>
                  <a:cubicBezTo>
                    <a:pt x="1396460" y="472059"/>
                    <a:pt x="1706213" y="516350"/>
                    <a:pt x="1789843" y="526161"/>
                  </a:cubicBezTo>
                  <a:cubicBezTo>
                    <a:pt x="1873472" y="535972"/>
                    <a:pt x="2153698" y="555689"/>
                    <a:pt x="2212753" y="560546"/>
                  </a:cubicBezTo>
                  <a:cubicBezTo>
                    <a:pt x="2271808" y="565404"/>
                    <a:pt x="2468404" y="580168"/>
                    <a:pt x="2537270" y="585121"/>
                  </a:cubicBezTo>
                  <a:cubicBezTo>
                    <a:pt x="2606135" y="590074"/>
                    <a:pt x="2886361" y="590074"/>
                    <a:pt x="2945416" y="594932"/>
                  </a:cubicBezTo>
                  <a:cubicBezTo>
                    <a:pt x="3004471" y="599789"/>
                    <a:pt x="3210973" y="614553"/>
                    <a:pt x="3304318" y="629317"/>
                  </a:cubicBezTo>
                  <a:cubicBezTo>
                    <a:pt x="3397663" y="644081"/>
                    <a:pt x="3540347" y="668655"/>
                    <a:pt x="3638645" y="712946"/>
                  </a:cubicBezTo>
                  <a:cubicBezTo>
                    <a:pt x="3736944" y="757238"/>
                    <a:pt x="3825526" y="794861"/>
                    <a:pt x="3894296" y="830961"/>
                  </a:cubicBezTo>
                  <a:cubicBezTo>
                    <a:pt x="3963067" y="867061"/>
                    <a:pt x="4074604" y="939165"/>
                    <a:pt x="4149947" y="991553"/>
                  </a:cubicBezTo>
                  <a:cubicBezTo>
                    <a:pt x="4225385" y="1044035"/>
                    <a:pt x="4395788" y="1221010"/>
                    <a:pt x="4395788" y="122101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1BC95581-4B81-590C-ACFB-D4EFE893503B}"/>
                </a:ext>
              </a:extLst>
            </p:cNvPr>
            <p:cNvSpPr/>
            <p:nvPr/>
          </p:nvSpPr>
          <p:spPr>
            <a:xfrm>
              <a:off x="5117877" y="2951321"/>
              <a:ext cx="2932937" cy="1194720"/>
            </a:xfrm>
            <a:custGeom>
              <a:avLst/>
              <a:gdLst>
                <a:gd name="connsiteX0" fmla="*/ 0 w 2932937"/>
                <a:gd name="connsiteY0" fmla="*/ 0 h 1194720"/>
                <a:gd name="connsiteX1" fmla="*/ 398240 w 2932937"/>
                <a:gd name="connsiteY1" fmla="*/ 34385 h 1194720"/>
                <a:gd name="connsiteX2" fmla="*/ 801434 w 2932937"/>
                <a:gd name="connsiteY2" fmla="*/ 39338 h 1194720"/>
                <a:gd name="connsiteX3" fmla="*/ 1180052 w 2932937"/>
                <a:gd name="connsiteY3" fmla="*/ 49149 h 1194720"/>
                <a:gd name="connsiteX4" fmla="*/ 1494758 w 2932937"/>
                <a:gd name="connsiteY4" fmla="*/ 73723 h 1194720"/>
                <a:gd name="connsiteX5" fmla="*/ 1784890 w 2932937"/>
                <a:gd name="connsiteY5" fmla="*/ 122872 h 1194720"/>
                <a:gd name="connsiteX6" fmla="*/ 2001202 w 2932937"/>
                <a:gd name="connsiteY6" fmla="*/ 186785 h 1194720"/>
                <a:gd name="connsiteX7" fmla="*/ 2264283 w 2932937"/>
                <a:gd name="connsiteY7" fmla="*/ 312134 h 1194720"/>
                <a:gd name="connsiteX8" fmla="*/ 2546985 w 2932937"/>
                <a:gd name="connsiteY8" fmla="*/ 543211 h 1194720"/>
                <a:gd name="connsiteX9" fmla="*/ 2763298 w 2932937"/>
                <a:gd name="connsiteY9" fmla="*/ 830866 h 1194720"/>
                <a:gd name="connsiteX10" fmla="*/ 2932938 w 2932937"/>
                <a:gd name="connsiteY10" fmla="*/ 1194721 h 119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2937" h="1194720">
                  <a:moveTo>
                    <a:pt x="0" y="0"/>
                  </a:moveTo>
                  <a:cubicBezTo>
                    <a:pt x="0" y="0"/>
                    <a:pt x="265557" y="29527"/>
                    <a:pt x="398240" y="34385"/>
                  </a:cubicBezTo>
                  <a:cubicBezTo>
                    <a:pt x="530923" y="39243"/>
                    <a:pt x="737521" y="34385"/>
                    <a:pt x="801434" y="39338"/>
                  </a:cubicBezTo>
                  <a:cubicBezTo>
                    <a:pt x="865346" y="44291"/>
                    <a:pt x="1086612" y="49149"/>
                    <a:pt x="1180052" y="49149"/>
                  </a:cubicBezTo>
                  <a:cubicBezTo>
                    <a:pt x="1273493" y="49149"/>
                    <a:pt x="1406271" y="63913"/>
                    <a:pt x="1494758" y="73723"/>
                  </a:cubicBezTo>
                  <a:cubicBezTo>
                    <a:pt x="1583246" y="83534"/>
                    <a:pt x="1696402" y="98298"/>
                    <a:pt x="1784890" y="122872"/>
                  </a:cubicBezTo>
                  <a:cubicBezTo>
                    <a:pt x="1873377" y="147447"/>
                    <a:pt x="1929956" y="157258"/>
                    <a:pt x="2001202" y="186785"/>
                  </a:cubicBezTo>
                  <a:cubicBezTo>
                    <a:pt x="2072545" y="216313"/>
                    <a:pt x="2183130" y="258127"/>
                    <a:pt x="2264283" y="312134"/>
                  </a:cubicBezTo>
                  <a:cubicBezTo>
                    <a:pt x="2345436" y="366236"/>
                    <a:pt x="2515076" y="511302"/>
                    <a:pt x="2546985" y="543211"/>
                  </a:cubicBezTo>
                  <a:cubicBezTo>
                    <a:pt x="2578894" y="575120"/>
                    <a:pt x="2738724" y="789051"/>
                    <a:pt x="2763298" y="830866"/>
                  </a:cubicBezTo>
                  <a:cubicBezTo>
                    <a:pt x="2787872" y="872680"/>
                    <a:pt x="2923128" y="1157859"/>
                    <a:pt x="2932938" y="11947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9E23B78-52FC-6691-69AF-C1D4611374AB}"/>
                </a:ext>
              </a:extLst>
            </p:cNvPr>
            <p:cNvSpPr/>
            <p:nvPr/>
          </p:nvSpPr>
          <p:spPr>
            <a:xfrm>
              <a:off x="3141154" y="3054572"/>
              <a:ext cx="3928681" cy="270319"/>
            </a:xfrm>
            <a:custGeom>
              <a:avLst/>
              <a:gdLst>
                <a:gd name="connsiteX0" fmla="*/ 0 w 3928681"/>
                <a:gd name="connsiteY0" fmla="*/ 0 h 270319"/>
                <a:gd name="connsiteX1" fmla="*/ 481870 w 3928681"/>
                <a:gd name="connsiteY1" fmla="*/ 73723 h 270319"/>
                <a:gd name="connsiteX2" fmla="*/ 1116139 w 3928681"/>
                <a:gd name="connsiteY2" fmla="*/ 122872 h 270319"/>
                <a:gd name="connsiteX3" fmla="*/ 1725835 w 3928681"/>
                <a:gd name="connsiteY3" fmla="*/ 132683 h 270319"/>
                <a:gd name="connsiteX4" fmla="*/ 2227421 w 3928681"/>
                <a:gd name="connsiteY4" fmla="*/ 127730 h 270319"/>
                <a:gd name="connsiteX5" fmla="*/ 2684717 w 3928681"/>
                <a:gd name="connsiteY5" fmla="*/ 112967 h 270319"/>
                <a:gd name="connsiteX6" fmla="*/ 3166586 w 3928681"/>
                <a:gd name="connsiteY6" fmla="*/ 117920 h 270319"/>
                <a:gd name="connsiteX7" fmla="*/ 3515678 w 3928681"/>
                <a:gd name="connsiteY7" fmla="*/ 137541 h 270319"/>
                <a:gd name="connsiteX8" fmla="*/ 3928682 w 3928681"/>
                <a:gd name="connsiteY8" fmla="*/ 270320 h 27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8681" h="270319">
                  <a:moveTo>
                    <a:pt x="0" y="0"/>
                  </a:moveTo>
                  <a:cubicBezTo>
                    <a:pt x="0" y="0"/>
                    <a:pt x="354044" y="68866"/>
                    <a:pt x="481870" y="73723"/>
                  </a:cubicBezTo>
                  <a:cubicBezTo>
                    <a:pt x="609695" y="78581"/>
                    <a:pt x="1047369" y="118015"/>
                    <a:pt x="1116139" y="122872"/>
                  </a:cubicBezTo>
                  <a:cubicBezTo>
                    <a:pt x="1184910" y="127730"/>
                    <a:pt x="1686497" y="132683"/>
                    <a:pt x="1725835" y="132683"/>
                  </a:cubicBezTo>
                  <a:cubicBezTo>
                    <a:pt x="1765173" y="132683"/>
                    <a:pt x="2158556" y="127730"/>
                    <a:pt x="2227421" y="127730"/>
                  </a:cubicBezTo>
                  <a:cubicBezTo>
                    <a:pt x="2296287" y="127730"/>
                    <a:pt x="2635568" y="117920"/>
                    <a:pt x="2684717" y="112967"/>
                  </a:cubicBezTo>
                  <a:cubicBezTo>
                    <a:pt x="2733866" y="108013"/>
                    <a:pt x="3097721" y="117920"/>
                    <a:pt x="3166586" y="117920"/>
                  </a:cubicBezTo>
                  <a:cubicBezTo>
                    <a:pt x="3235452" y="117920"/>
                    <a:pt x="3461576" y="127730"/>
                    <a:pt x="3515678" y="137541"/>
                  </a:cubicBezTo>
                  <a:cubicBezTo>
                    <a:pt x="3569780" y="147352"/>
                    <a:pt x="3800856" y="201454"/>
                    <a:pt x="3928682" y="27032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27C9A81-F89C-8177-FD32-44B4722F4C22}"/>
                </a:ext>
              </a:extLst>
            </p:cNvPr>
            <p:cNvSpPr/>
            <p:nvPr/>
          </p:nvSpPr>
          <p:spPr>
            <a:xfrm>
              <a:off x="3210020" y="3339750"/>
              <a:ext cx="4262913" cy="673608"/>
            </a:xfrm>
            <a:custGeom>
              <a:avLst/>
              <a:gdLst>
                <a:gd name="connsiteX0" fmla="*/ 0 w 4262913"/>
                <a:gd name="connsiteY0" fmla="*/ 49149 h 673608"/>
                <a:gd name="connsiteX1" fmla="*/ 349091 w 4262913"/>
                <a:gd name="connsiteY1" fmla="*/ 83534 h 673608"/>
                <a:gd name="connsiteX2" fmla="*/ 865346 w 4262913"/>
                <a:gd name="connsiteY2" fmla="*/ 98298 h 673608"/>
                <a:gd name="connsiteX3" fmla="*/ 1376743 w 4262913"/>
                <a:gd name="connsiteY3" fmla="*/ 93345 h 673608"/>
                <a:gd name="connsiteX4" fmla="*/ 1843850 w 4262913"/>
                <a:gd name="connsiteY4" fmla="*/ 58960 h 673608"/>
                <a:gd name="connsiteX5" fmla="*/ 2350294 w 4262913"/>
                <a:gd name="connsiteY5" fmla="*/ 24574 h 673608"/>
                <a:gd name="connsiteX6" fmla="*/ 3023902 w 4262913"/>
                <a:gd name="connsiteY6" fmla="*/ 0 h 673608"/>
                <a:gd name="connsiteX7" fmla="*/ 3422142 w 4262913"/>
                <a:gd name="connsiteY7" fmla="*/ 29528 h 673608"/>
                <a:gd name="connsiteX8" fmla="*/ 3756470 w 4262913"/>
                <a:gd name="connsiteY8" fmla="*/ 142589 h 673608"/>
                <a:gd name="connsiteX9" fmla="*/ 4056412 w 4262913"/>
                <a:gd name="connsiteY9" fmla="*/ 388430 h 673608"/>
                <a:gd name="connsiteX10" fmla="*/ 4262914 w 4262913"/>
                <a:gd name="connsiteY10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913" h="673608">
                  <a:moveTo>
                    <a:pt x="0" y="49149"/>
                  </a:moveTo>
                  <a:cubicBezTo>
                    <a:pt x="0" y="49149"/>
                    <a:pt x="221266" y="78677"/>
                    <a:pt x="349091" y="83534"/>
                  </a:cubicBezTo>
                  <a:cubicBezTo>
                    <a:pt x="476917" y="88392"/>
                    <a:pt x="806387" y="98298"/>
                    <a:pt x="865346" y="98298"/>
                  </a:cubicBezTo>
                  <a:cubicBezTo>
                    <a:pt x="924306" y="98298"/>
                    <a:pt x="1312831" y="98298"/>
                    <a:pt x="1376743" y="93345"/>
                  </a:cubicBezTo>
                  <a:cubicBezTo>
                    <a:pt x="1440656" y="88392"/>
                    <a:pt x="1770126" y="63817"/>
                    <a:pt x="1843850" y="58960"/>
                  </a:cubicBezTo>
                  <a:cubicBezTo>
                    <a:pt x="1917573" y="54102"/>
                    <a:pt x="2251996" y="29432"/>
                    <a:pt x="2350294" y="24574"/>
                  </a:cubicBezTo>
                  <a:cubicBezTo>
                    <a:pt x="2448592" y="19717"/>
                    <a:pt x="2841974" y="0"/>
                    <a:pt x="3023902" y="0"/>
                  </a:cubicBezTo>
                  <a:cubicBezTo>
                    <a:pt x="3205830" y="0"/>
                    <a:pt x="3338608" y="9811"/>
                    <a:pt x="3422142" y="29528"/>
                  </a:cubicBezTo>
                  <a:cubicBezTo>
                    <a:pt x="3505676" y="49244"/>
                    <a:pt x="3648361" y="83629"/>
                    <a:pt x="3756470" y="142589"/>
                  </a:cubicBezTo>
                  <a:cubicBezTo>
                    <a:pt x="3864674" y="201549"/>
                    <a:pt x="3992499" y="319564"/>
                    <a:pt x="4056412" y="388430"/>
                  </a:cubicBezTo>
                  <a:cubicBezTo>
                    <a:pt x="4120325" y="457295"/>
                    <a:pt x="4223576" y="604742"/>
                    <a:pt x="4262914" y="6736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163193E-B405-8988-0D88-C8CDF408AA11}"/>
                </a:ext>
              </a:extLst>
            </p:cNvPr>
            <p:cNvSpPr/>
            <p:nvPr/>
          </p:nvSpPr>
          <p:spPr>
            <a:xfrm>
              <a:off x="4749069" y="3508152"/>
              <a:ext cx="2296191" cy="254508"/>
            </a:xfrm>
            <a:custGeom>
              <a:avLst/>
              <a:gdLst>
                <a:gd name="connsiteX0" fmla="*/ 0 w 2296191"/>
                <a:gd name="connsiteY0" fmla="*/ 131540 h 254508"/>
                <a:gd name="connsiteX1" fmla="*/ 270415 w 2296191"/>
                <a:gd name="connsiteY1" fmla="*/ 98774 h 254508"/>
                <a:gd name="connsiteX2" fmla="*/ 589979 w 2296191"/>
                <a:gd name="connsiteY2" fmla="*/ 57817 h 254508"/>
                <a:gd name="connsiteX3" fmla="*/ 835819 w 2296191"/>
                <a:gd name="connsiteY3" fmla="*/ 28289 h 254508"/>
                <a:gd name="connsiteX4" fmla="*/ 1263587 w 2296191"/>
                <a:gd name="connsiteY4" fmla="*/ 3715 h 254508"/>
                <a:gd name="connsiteX5" fmla="*/ 1612678 w 2296191"/>
                <a:gd name="connsiteY5" fmla="*/ 3715 h 254508"/>
                <a:gd name="connsiteX6" fmla="*/ 1902809 w 2296191"/>
                <a:gd name="connsiteY6" fmla="*/ 48006 h 254508"/>
                <a:gd name="connsiteX7" fmla="*/ 2296192 w 2296191"/>
                <a:gd name="connsiteY7" fmla="*/ 254508 h 2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191" h="254508">
                  <a:moveTo>
                    <a:pt x="0" y="131540"/>
                  </a:moveTo>
                  <a:cubicBezTo>
                    <a:pt x="0" y="131540"/>
                    <a:pt x="189262" y="111062"/>
                    <a:pt x="270415" y="98774"/>
                  </a:cubicBezTo>
                  <a:cubicBezTo>
                    <a:pt x="344805" y="87535"/>
                    <a:pt x="560546" y="62675"/>
                    <a:pt x="589979" y="57817"/>
                  </a:cubicBezTo>
                  <a:cubicBezTo>
                    <a:pt x="619411" y="52959"/>
                    <a:pt x="757142" y="33242"/>
                    <a:pt x="835819" y="28289"/>
                  </a:cubicBezTo>
                  <a:cubicBezTo>
                    <a:pt x="914495" y="23336"/>
                    <a:pt x="1194721" y="8668"/>
                    <a:pt x="1263587" y="3715"/>
                  </a:cubicBezTo>
                  <a:cubicBezTo>
                    <a:pt x="1332452" y="-1238"/>
                    <a:pt x="1538954" y="-1238"/>
                    <a:pt x="1612678" y="3715"/>
                  </a:cubicBezTo>
                  <a:cubicBezTo>
                    <a:pt x="1686401" y="8668"/>
                    <a:pt x="1809369" y="23336"/>
                    <a:pt x="1902809" y="48006"/>
                  </a:cubicBezTo>
                  <a:cubicBezTo>
                    <a:pt x="1996249" y="72580"/>
                    <a:pt x="2178177" y="121729"/>
                    <a:pt x="2296192" y="2545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7B6BCAA3-2F30-7817-3870-8D8E769A6A8F}"/>
                </a:ext>
              </a:extLst>
            </p:cNvPr>
            <p:cNvSpPr/>
            <p:nvPr/>
          </p:nvSpPr>
          <p:spPr>
            <a:xfrm>
              <a:off x="4572000" y="3675081"/>
              <a:ext cx="2274951" cy="225215"/>
            </a:xfrm>
            <a:custGeom>
              <a:avLst/>
              <a:gdLst>
                <a:gd name="connsiteX0" fmla="*/ 0 w 2274951"/>
                <a:gd name="connsiteY0" fmla="*/ 225216 h 225215"/>
                <a:gd name="connsiteX1" fmla="*/ 721138 w 2274951"/>
                <a:gd name="connsiteY1" fmla="*/ 87579 h 225215"/>
                <a:gd name="connsiteX2" fmla="*/ 1180052 w 2274951"/>
                <a:gd name="connsiteY2" fmla="*/ 22047 h 225215"/>
                <a:gd name="connsiteX3" fmla="*/ 1494758 w 2274951"/>
                <a:gd name="connsiteY3" fmla="*/ 2426 h 225215"/>
                <a:gd name="connsiteX4" fmla="*/ 1907762 w 2274951"/>
                <a:gd name="connsiteY4" fmla="*/ 22047 h 225215"/>
                <a:gd name="connsiteX5" fmla="*/ 2274951 w 2274951"/>
                <a:gd name="connsiteY5" fmla="*/ 153207 h 2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951" h="225215">
                  <a:moveTo>
                    <a:pt x="0" y="225216"/>
                  </a:moveTo>
                  <a:cubicBezTo>
                    <a:pt x="0" y="225216"/>
                    <a:pt x="616268" y="107201"/>
                    <a:pt x="721138" y="87579"/>
                  </a:cubicBezTo>
                  <a:cubicBezTo>
                    <a:pt x="826008" y="67958"/>
                    <a:pt x="1094804" y="28620"/>
                    <a:pt x="1180052" y="22047"/>
                  </a:cubicBezTo>
                  <a:cubicBezTo>
                    <a:pt x="1265301" y="15475"/>
                    <a:pt x="1311212" y="8903"/>
                    <a:pt x="1494758" y="2426"/>
                  </a:cubicBezTo>
                  <a:cubicBezTo>
                    <a:pt x="1678305" y="-4051"/>
                    <a:pt x="1796320" y="2426"/>
                    <a:pt x="1907762" y="22047"/>
                  </a:cubicBezTo>
                  <a:cubicBezTo>
                    <a:pt x="2019205" y="41669"/>
                    <a:pt x="2196275" y="100724"/>
                    <a:pt x="2274951" y="15320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52B8E914-58AF-5D7C-09D2-36A57E6B4925}"/>
                </a:ext>
              </a:extLst>
            </p:cNvPr>
            <p:cNvSpPr/>
            <p:nvPr/>
          </p:nvSpPr>
          <p:spPr>
            <a:xfrm>
              <a:off x="3254311" y="3843993"/>
              <a:ext cx="3338607" cy="825732"/>
            </a:xfrm>
            <a:custGeom>
              <a:avLst/>
              <a:gdLst>
                <a:gd name="connsiteX0" fmla="*/ 0 w 3338607"/>
                <a:gd name="connsiteY0" fmla="*/ 825733 h 825732"/>
                <a:gd name="connsiteX1" fmla="*/ 1225963 w 3338607"/>
                <a:gd name="connsiteY1" fmla="*/ 389774 h 825732"/>
                <a:gd name="connsiteX2" fmla="*/ 2251996 w 3338607"/>
                <a:gd name="connsiteY2" fmla="*/ 88212 h 825732"/>
                <a:gd name="connsiteX3" fmla="*/ 2743676 w 3338607"/>
                <a:gd name="connsiteY3" fmla="*/ 2201 h 825732"/>
                <a:gd name="connsiteX4" fmla="*/ 3028855 w 3338607"/>
                <a:gd name="connsiteY4" fmla="*/ 2201 h 825732"/>
                <a:gd name="connsiteX5" fmla="*/ 3338608 w 3338607"/>
                <a:gd name="connsiteY5" fmla="*/ 71067 h 82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07" h="825732">
                  <a:moveTo>
                    <a:pt x="0" y="825733"/>
                  </a:moveTo>
                  <a:cubicBezTo>
                    <a:pt x="0" y="825733"/>
                    <a:pt x="978503" y="476642"/>
                    <a:pt x="1225963" y="389774"/>
                  </a:cubicBezTo>
                  <a:cubicBezTo>
                    <a:pt x="1299305" y="364056"/>
                    <a:pt x="2094643" y="129932"/>
                    <a:pt x="2251996" y="88212"/>
                  </a:cubicBezTo>
                  <a:cubicBezTo>
                    <a:pt x="2305812" y="73925"/>
                    <a:pt x="2679764" y="2201"/>
                    <a:pt x="2743676" y="2201"/>
                  </a:cubicBezTo>
                  <a:cubicBezTo>
                    <a:pt x="2807589" y="2201"/>
                    <a:pt x="2973133" y="-2752"/>
                    <a:pt x="3028855" y="2201"/>
                  </a:cubicBezTo>
                  <a:cubicBezTo>
                    <a:pt x="3084576" y="7154"/>
                    <a:pt x="3274695" y="51350"/>
                    <a:pt x="3338608" y="7106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90DF8AB8-2FED-7E12-4C1F-076FDE30934F}"/>
                </a:ext>
              </a:extLst>
            </p:cNvPr>
            <p:cNvSpPr/>
            <p:nvPr/>
          </p:nvSpPr>
          <p:spPr>
            <a:xfrm>
              <a:off x="2688812" y="4020883"/>
              <a:ext cx="4288303" cy="1347311"/>
            </a:xfrm>
            <a:custGeom>
              <a:avLst/>
              <a:gdLst>
                <a:gd name="connsiteX0" fmla="*/ 0 w 4288303"/>
                <a:gd name="connsiteY0" fmla="*/ 1170146 h 1347311"/>
                <a:gd name="connsiteX1" fmla="*/ 1052227 w 4288303"/>
                <a:gd name="connsiteY1" fmla="*/ 742378 h 1347311"/>
                <a:gd name="connsiteX2" fmla="*/ 2035683 w 4288303"/>
                <a:gd name="connsiteY2" fmla="*/ 353949 h 1347311"/>
                <a:gd name="connsiteX3" fmla="*/ 2679859 w 4288303"/>
                <a:gd name="connsiteY3" fmla="*/ 132683 h 1347311"/>
                <a:gd name="connsiteX4" fmla="*/ 3102769 w 4288303"/>
                <a:gd name="connsiteY4" fmla="*/ 19621 h 1347311"/>
                <a:gd name="connsiteX5" fmla="*/ 3437097 w 4288303"/>
                <a:gd name="connsiteY5" fmla="*/ 0 h 1347311"/>
                <a:gd name="connsiteX6" fmla="*/ 3771424 w 4288303"/>
                <a:gd name="connsiteY6" fmla="*/ 68866 h 1347311"/>
                <a:gd name="connsiteX7" fmla="*/ 4105752 w 4288303"/>
                <a:gd name="connsiteY7" fmla="*/ 280321 h 1347311"/>
                <a:gd name="connsiteX8" fmla="*/ 4263104 w 4288303"/>
                <a:gd name="connsiteY8" fmla="*/ 526161 h 1347311"/>
                <a:gd name="connsiteX9" fmla="*/ 4277868 w 4288303"/>
                <a:gd name="connsiteY9" fmla="*/ 855631 h 1347311"/>
                <a:gd name="connsiteX10" fmla="*/ 4056602 w 4288303"/>
                <a:gd name="connsiteY10" fmla="*/ 1347311 h 134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303" h="1347311">
                  <a:moveTo>
                    <a:pt x="0" y="1170146"/>
                  </a:moveTo>
                  <a:cubicBezTo>
                    <a:pt x="0" y="1170146"/>
                    <a:pt x="909637" y="801338"/>
                    <a:pt x="1052227" y="742378"/>
                  </a:cubicBezTo>
                  <a:cubicBezTo>
                    <a:pt x="1194816" y="683419"/>
                    <a:pt x="1947100" y="383476"/>
                    <a:pt x="2035683" y="353949"/>
                  </a:cubicBezTo>
                  <a:cubicBezTo>
                    <a:pt x="2124170" y="324421"/>
                    <a:pt x="2586418" y="162211"/>
                    <a:pt x="2679859" y="132683"/>
                  </a:cubicBezTo>
                  <a:cubicBezTo>
                    <a:pt x="2773299" y="103156"/>
                    <a:pt x="3014186" y="34385"/>
                    <a:pt x="3102769" y="19621"/>
                  </a:cubicBezTo>
                  <a:cubicBezTo>
                    <a:pt x="3191256" y="4858"/>
                    <a:pt x="3392900" y="0"/>
                    <a:pt x="3437097" y="0"/>
                  </a:cubicBezTo>
                  <a:cubicBezTo>
                    <a:pt x="3481292" y="0"/>
                    <a:pt x="3638741" y="9811"/>
                    <a:pt x="3771424" y="68866"/>
                  </a:cubicBezTo>
                  <a:cubicBezTo>
                    <a:pt x="3904107" y="127921"/>
                    <a:pt x="4041839" y="206502"/>
                    <a:pt x="4105752" y="280321"/>
                  </a:cubicBezTo>
                  <a:cubicBezTo>
                    <a:pt x="4169664" y="354044"/>
                    <a:pt x="4238530" y="437674"/>
                    <a:pt x="4263104" y="526161"/>
                  </a:cubicBezTo>
                  <a:cubicBezTo>
                    <a:pt x="4287679" y="614648"/>
                    <a:pt x="4297489" y="737616"/>
                    <a:pt x="4277868" y="855631"/>
                  </a:cubicBezTo>
                  <a:cubicBezTo>
                    <a:pt x="4258247" y="973645"/>
                    <a:pt x="4115562" y="1268635"/>
                    <a:pt x="4056602" y="134731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94CEB6B3-B7A4-35FA-4589-639C11FD3FB2}"/>
                </a:ext>
              </a:extLst>
            </p:cNvPr>
            <p:cNvSpPr/>
            <p:nvPr/>
          </p:nvSpPr>
          <p:spPr>
            <a:xfrm>
              <a:off x="4719542" y="1589246"/>
              <a:ext cx="3555015" cy="831056"/>
            </a:xfrm>
            <a:custGeom>
              <a:avLst/>
              <a:gdLst>
                <a:gd name="connsiteX0" fmla="*/ 0 w 3555015"/>
                <a:gd name="connsiteY0" fmla="*/ 0 h 831056"/>
                <a:gd name="connsiteX1" fmla="*/ 885063 w 3555015"/>
                <a:gd name="connsiteY1" fmla="*/ 432721 h 831056"/>
                <a:gd name="connsiteX2" fmla="*/ 1775079 w 3555015"/>
                <a:gd name="connsiteY2" fmla="*/ 580263 h 831056"/>
                <a:gd name="connsiteX3" fmla="*/ 2606040 w 3555015"/>
                <a:gd name="connsiteY3" fmla="*/ 604838 h 831056"/>
                <a:gd name="connsiteX4" fmla="*/ 3063335 w 3555015"/>
                <a:gd name="connsiteY4" fmla="*/ 649129 h 831056"/>
                <a:gd name="connsiteX5" fmla="*/ 3230499 w 3555015"/>
                <a:gd name="connsiteY5" fmla="*/ 688467 h 831056"/>
                <a:gd name="connsiteX6" fmla="*/ 3555016 w 3555015"/>
                <a:gd name="connsiteY6" fmla="*/ 831056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015" h="831056">
                  <a:moveTo>
                    <a:pt x="0" y="0"/>
                  </a:moveTo>
                  <a:cubicBezTo>
                    <a:pt x="0" y="0"/>
                    <a:pt x="545783" y="363855"/>
                    <a:pt x="885063" y="432721"/>
                  </a:cubicBezTo>
                  <a:cubicBezTo>
                    <a:pt x="1224344" y="501586"/>
                    <a:pt x="1406271" y="555689"/>
                    <a:pt x="1775079" y="580263"/>
                  </a:cubicBezTo>
                  <a:cubicBezTo>
                    <a:pt x="2143887" y="604838"/>
                    <a:pt x="2429066" y="595027"/>
                    <a:pt x="2606040" y="604838"/>
                  </a:cubicBezTo>
                  <a:cubicBezTo>
                    <a:pt x="2783015" y="614648"/>
                    <a:pt x="2896172" y="609790"/>
                    <a:pt x="3063335" y="649129"/>
                  </a:cubicBezTo>
                  <a:lnTo>
                    <a:pt x="3230499" y="688467"/>
                  </a:lnTo>
                  <a:cubicBezTo>
                    <a:pt x="3230499" y="688467"/>
                    <a:pt x="3486150" y="767144"/>
                    <a:pt x="3555016" y="831056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91605B68-73E7-8C8A-A50F-A64DCA4FDB00}"/>
                </a:ext>
              </a:extLst>
            </p:cNvPr>
            <p:cNvSpPr/>
            <p:nvPr/>
          </p:nvSpPr>
          <p:spPr>
            <a:xfrm>
              <a:off x="4252436" y="2223516"/>
              <a:ext cx="4317206" cy="1201387"/>
            </a:xfrm>
            <a:custGeom>
              <a:avLst/>
              <a:gdLst>
                <a:gd name="connsiteX0" fmla="*/ 0 w 4317206"/>
                <a:gd name="connsiteY0" fmla="*/ 0 h 1201387"/>
                <a:gd name="connsiteX1" fmla="*/ 712946 w 4317206"/>
                <a:gd name="connsiteY1" fmla="*/ 260604 h 1201387"/>
                <a:gd name="connsiteX2" fmla="*/ 1479994 w 4317206"/>
                <a:gd name="connsiteY2" fmla="*/ 388430 h 1201387"/>
                <a:gd name="connsiteX3" fmla="*/ 2242185 w 4317206"/>
                <a:gd name="connsiteY3" fmla="*/ 447389 h 1201387"/>
                <a:gd name="connsiteX4" fmla="*/ 2773204 w 4317206"/>
                <a:gd name="connsiteY4" fmla="*/ 486727 h 1201387"/>
                <a:gd name="connsiteX5" fmla="*/ 3117437 w 4317206"/>
                <a:gd name="connsiteY5" fmla="*/ 565404 h 1201387"/>
                <a:gd name="connsiteX6" fmla="*/ 3486245 w 4317206"/>
                <a:gd name="connsiteY6" fmla="*/ 762095 h 1201387"/>
                <a:gd name="connsiteX7" fmla="*/ 3830479 w 4317206"/>
                <a:gd name="connsiteY7" fmla="*/ 1111187 h 1201387"/>
                <a:gd name="connsiteX8" fmla="*/ 4022217 w 4317206"/>
                <a:gd name="connsiteY8" fmla="*/ 1194816 h 1201387"/>
                <a:gd name="connsiteX9" fmla="*/ 4317206 w 4317206"/>
                <a:gd name="connsiteY9" fmla="*/ 1121093 h 12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206" h="1201387">
                  <a:moveTo>
                    <a:pt x="0" y="0"/>
                  </a:moveTo>
                  <a:cubicBezTo>
                    <a:pt x="0" y="0"/>
                    <a:pt x="511397" y="216313"/>
                    <a:pt x="712946" y="260604"/>
                  </a:cubicBezTo>
                  <a:cubicBezTo>
                    <a:pt x="914590" y="304895"/>
                    <a:pt x="1352169" y="368808"/>
                    <a:pt x="1479994" y="388430"/>
                  </a:cubicBezTo>
                  <a:cubicBezTo>
                    <a:pt x="1607820" y="408051"/>
                    <a:pt x="2183130" y="447389"/>
                    <a:pt x="2242185" y="447389"/>
                  </a:cubicBezTo>
                  <a:cubicBezTo>
                    <a:pt x="2301240" y="447389"/>
                    <a:pt x="2615851" y="457200"/>
                    <a:pt x="2773204" y="486727"/>
                  </a:cubicBezTo>
                  <a:cubicBezTo>
                    <a:pt x="2930557" y="516255"/>
                    <a:pt x="3028855" y="526066"/>
                    <a:pt x="3117437" y="565404"/>
                  </a:cubicBezTo>
                  <a:cubicBezTo>
                    <a:pt x="3205925" y="604742"/>
                    <a:pt x="3392805" y="683419"/>
                    <a:pt x="3486245" y="762095"/>
                  </a:cubicBezTo>
                  <a:cubicBezTo>
                    <a:pt x="3579686" y="840772"/>
                    <a:pt x="3746849" y="1062038"/>
                    <a:pt x="3830479" y="1111187"/>
                  </a:cubicBezTo>
                  <a:cubicBezTo>
                    <a:pt x="3914108" y="1160336"/>
                    <a:pt x="3928777" y="1170146"/>
                    <a:pt x="4022217" y="1194816"/>
                  </a:cubicBezTo>
                  <a:cubicBezTo>
                    <a:pt x="4115657" y="1219486"/>
                    <a:pt x="4263200" y="1170241"/>
                    <a:pt x="4317206" y="1121093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385962BA-EEC3-30E1-CE5D-7F734C246E32}"/>
                </a:ext>
              </a:extLst>
            </p:cNvPr>
            <p:cNvSpPr/>
            <p:nvPr/>
          </p:nvSpPr>
          <p:spPr>
            <a:xfrm>
              <a:off x="7928133" y="5633847"/>
              <a:ext cx="144399" cy="144398"/>
            </a:xfrm>
            <a:custGeom>
              <a:avLst/>
              <a:gdLst>
                <a:gd name="connsiteX0" fmla="*/ 144399 w 144399"/>
                <a:gd name="connsiteY0" fmla="*/ 72199 h 144398"/>
                <a:gd name="connsiteX1" fmla="*/ 72199 w 144399"/>
                <a:gd name="connsiteY1" fmla="*/ 144399 h 144398"/>
                <a:gd name="connsiteX2" fmla="*/ 0 w 144399"/>
                <a:gd name="connsiteY2" fmla="*/ 72200 h 144398"/>
                <a:gd name="connsiteX3" fmla="*/ 72199 w 144399"/>
                <a:gd name="connsiteY3" fmla="*/ 0 h 144398"/>
                <a:gd name="connsiteX4" fmla="*/ 144399 w 144399"/>
                <a:gd name="connsiteY4" fmla="*/ 72199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9" h="144398">
                  <a:moveTo>
                    <a:pt x="144399" y="72199"/>
                  </a:moveTo>
                  <a:cubicBezTo>
                    <a:pt x="144399" y="112074"/>
                    <a:pt x="112074" y="144399"/>
                    <a:pt x="72199" y="144399"/>
                  </a:cubicBezTo>
                  <a:cubicBezTo>
                    <a:pt x="32325" y="144399"/>
                    <a:pt x="0" y="112074"/>
                    <a:pt x="0" y="72200"/>
                  </a:cubicBezTo>
                  <a:cubicBezTo>
                    <a:pt x="0" y="32325"/>
                    <a:pt x="32325" y="0"/>
                    <a:pt x="72199" y="0"/>
                  </a:cubicBezTo>
                  <a:cubicBezTo>
                    <a:pt x="112074" y="0"/>
                    <a:pt x="144399" y="32325"/>
                    <a:pt x="144399" y="7219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F16C95CB-17AB-5EB1-6E16-82450F53856C}"/>
                </a:ext>
              </a:extLst>
            </p:cNvPr>
            <p:cNvSpPr/>
            <p:nvPr/>
          </p:nvSpPr>
          <p:spPr>
            <a:xfrm>
              <a:off x="8254364" y="2392965"/>
              <a:ext cx="72771" cy="72770"/>
            </a:xfrm>
            <a:custGeom>
              <a:avLst/>
              <a:gdLst>
                <a:gd name="connsiteX0" fmla="*/ 72771 w 72771"/>
                <a:gd name="connsiteY0" fmla="*/ 36386 h 72770"/>
                <a:gd name="connsiteX1" fmla="*/ 36385 w 72771"/>
                <a:gd name="connsiteY1" fmla="*/ 72771 h 72770"/>
                <a:gd name="connsiteX2" fmla="*/ 0 w 72771"/>
                <a:gd name="connsiteY2" fmla="*/ 36386 h 72770"/>
                <a:gd name="connsiteX3" fmla="*/ 36385 w 72771"/>
                <a:gd name="connsiteY3" fmla="*/ 0 h 72770"/>
                <a:gd name="connsiteX4" fmla="*/ 72771 w 72771"/>
                <a:gd name="connsiteY4" fmla="*/ 36386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6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6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>
              <a:extLst>
                <a:ext uri="{FF2B5EF4-FFF2-40B4-BE49-F238E27FC236}">
                  <a16:creationId xmlns:a16="http://schemas.microsoft.com/office/drawing/2014/main" id="{F917AE01-B5EE-7B7F-5C79-EE3993709992}"/>
                </a:ext>
              </a:extLst>
            </p:cNvPr>
            <p:cNvSpPr/>
            <p:nvPr/>
          </p:nvSpPr>
          <p:spPr>
            <a:xfrm>
              <a:off x="7268337" y="2327529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3" y="112586"/>
                    <a:pt x="56293" y="112586"/>
                  </a:cubicBezTo>
                  <a:cubicBezTo>
                    <a:pt x="25204" y="112586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3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C1067FC3-F35E-21AD-E31E-091FE5930720}"/>
                </a:ext>
              </a:extLst>
            </p:cNvPr>
            <p:cNvSpPr/>
            <p:nvPr/>
          </p:nvSpPr>
          <p:spPr>
            <a:xfrm>
              <a:off x="7574565" y="2636805"/>
              <a:ext cx="72771" cy="72770"/>
            </a:xfrm>
            <a:custGeom>
              <a:avLst/>
              <a:gdLst>
                <a:gd name="connsiteX0" fmla="*/ 72771 w 72771"/>
                <a:gd name="connsiteY0" fmla="*/ 36385 h 72770"/>
                <a:gd name="connsiteX1" fmla="*/ 36385 w 72771"/>
                <a:gd name="connsiteY1" fmla="*/ 72771 h 72770"/>
                <a:gd name="connsiteX2" fmla="*/ 0 w 72771"/>
                <a:gd name="connsiteY2" fmla="*/ 36385 h 72770"/>
                <a:gd name="connsiteX3" fmla="*/ 36385 w 72771"/>
                <a:gd name="connsiteY3" fmla="*/ 0 h 72770"/>
                <a:gd name="connsiteX4" fmla="*/ 72771 w 72771"/>
                <a:gd name="connsiteY4" fmla="*/ 36385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5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5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1F2F1328-2B46-7A53-BC91-C3F16A057309}"/>
                </a:ext>
              </a:extLst>
            </p:cNvPr>
            <p:cNvSpPr/>
            <p:nvPr/>
          </p:nvSpPr>
          <p:spPr>
            <a:xfrm>
              <a:off x="8508492" y="3244977"/>
              <a:ext cx="202311" cy="202311"/>
            </a:xfrm>
            <a:custGeom>
              <a:avLst/>
              <a:gdLst>
                <a:gd name="connsiteX0" fmla="*/ 202311 w 202311"/>
                <a:gd name="connsiteY0" fmla="*/ 101155 h 202311"/>
                <a:gd name="connsiteX1" fmla="*/ 101156 w 202311"/>
                <a:gd name="connsiteY1" fmla="*/ 202311 h 202311"/>
                <a:gd name="connsiteX2" fmla="*/ 0 w 202311"/>
                <a:gd name="connsiteY2" fmla="*/ 101155 h 202311"/>
                <a:gd name="connsiteX3" fmla="*/ 101156 w 202311"/>
                <a:gd name="connsiteY3" fmla="*/ 0 h 202311"/>
                <a:gd name="connsiteX4" fmla="*/ 202311 w 202311"/>
                <a:gd name="connsiteY4" fmla="*/ 101155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11" h="202311">
                  <a:moveTo>
                    <a:pt x="202311" y="101155"/>
                  </a:moveTo>
                  <a:cubicBezTo>
                    <a:pt x="202311" y="157022"/>
                    <a:pt x="157022" y="202311"/>
                    <a:pt x="101156" y="202311"/>
                  </a:cubicBezTo>
                  <a:cubicBezTo>
                    <a:pt x="45289" y="202311"/>
                    <a:pt x="0" y="157022"/>
                    <a:pt x="0" y="101155"/>
                  </a:cubicBezTo>
                  <a:cubicBezTo>
                    <a:pt x="0" y="45289"/>
                    <a:pt x="45289" y="0"/>
                    <a:pt x="101156" y="0"/>
                  </a:cubicBezTo>
                  <a:cubicBezTo>
                    <a:pt x="157022" y="0"/>
                    <a:pt x="202311" y="45289"/>
                    <a:pt x="202311" y="1011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79F0A592-F968-52FA-599A-78A844ACD4D2}"/>
                </a:ext>
              </a:extLst>
            </p:cNvPr>
            <p:cNvSpPr/>
            <p:nvPr/>
          </p:nvSpPr>
          <p:spPr>
            <a:xfrm>
              <a:off x="7920513" y="3444525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2 w 58102"/>
                <a:gd name="connsiteY1" fmla="*/ 58102 h 58102"/>
                <a:gd name="connsiteX2" fmla="*/ 0 w 58102"/>
                <a:gd name="connsiteY2" fmla="*/ 29051 h 58102"/>
                <a:gd name="connsiteX3" fmla="*/ 29052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2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2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0182A99E-F90A-52F9-80FC-8951EF39C76A}"/>
                </a:ext>
              </a:extLst>
            </p:cNvPr>
            <p:cNvSpPr/>
            <p:nvPr/>
          </p:nvSpPr>
          <p:spPr>
            <a:xfrm>
              <a:off x="8001000" y="4095273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5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5"/>
                    <a:pt x="56293" y="112585"/>
                  </a:cubicBezTo>
                  <a:cubicBezTo>
                    <a:pt x="25204" y="112585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D1791697-336F-518D-213A-672135E95E2F}"/>
                </a:ext>
              </a:extLst>
            </p:cNvPr>
            <p:cNvSpPr/>
            <p:nvPr/>
          </p:nvSpPr>
          <p:spPr>
            <a:xfrm>
              <a:off x="7035736" y="3290792"/>
              <a:ext cx="68389" cy="68389"/>
            </a:xfrm>
            <a:custGeom>
              <a:avLst/>
              <a:gdLst>
                <a:gd name="connsiteX0" fmla="*/ 68390 w 68389"/>
                <a:gd name="connsiteY0" fmla="*/ 34195 h 68389"/>
                <a:gd name="connsiteX1" fmla="*/ 34195 w 68389"/>
                <a:gd name="connsiteY1" fmla="*/ 68389 h 68389"/>
                <a:gd name="connsiteX2" fmla="*/ 0 w 68389"/>
                <a:gd name="connsiteY2" fmla="*/ 34195 h 68389"/>
                <a:gd name="connsiteX3" fmla="*/ 34195 w 68389"/>
                <a:gd name="connsiteY3" fmla="*/ 0 h 68389"/>
                <a:gd name="connsiteX4" fmla="*/ 68390 w 68389"/>
                <a:gd name="connsiteY4" fmla="*/ 34195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" h="68389">
                  <a:moveTo>
                    <a:pt x="68390" y="34195"/>
                  </a:moveTo>
                  <a:cubicBezTo>
                    <a:pt x="68390" y="53080"/>
                    <a:pt x="53080" y="68389"/>
                    <a:pt x="34195" y="68389"/>
                  </a:cubicBezTo>
                  <a:cubicBezTo>
                    <a:pt x="15309" y="68389"/>
                    <a:pt x="0" y="53080"/>
                    <a:pt x="0" y="34195"/>
                  </a:cubicBezTo>
                  <a:cubicBezTo>
                    <a:pt x="0" y="15309"/>
                    <a:pt x="15309" y="0"/>
                    <a:pt x="34195" y="0"/>
                  </a:cubicBezTo>
                  <a:cubicBezTo>
                    <a:pt x="53080" y="0"/>
                    <a:pt x="68390" y="15309"/>
                    <a:pt x="68390" y="3419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14E29EE-1492-C23D-A9AE-66B64A0B7A6B}"/>
                </a:ext>
              </a:extLst>
            </p:cNvPr>
            <p:cNvSpPr/>
            <p:nvPr/>
          </p:nvSpPr>
          <p:spPr>
            <a:xfrm>
              <a:off x="7446835" y="3996023"/>
              <a:ext cx="94297" cy="94297"/>
            </a:xfrm>
            <a:custGeom>
              <a:avLst/>
              <a:gdLst>
                <a:gd name="connsiteX0" fmla="*/ 94297 w 94297"/>
                <a:gd name="connsiteY0" fmla="*/ 47149 h 94297"/>
                <a:gd name="connsiteX1" fmla="*/ 47148 w 94297"/>
                <a:gd name="connsiteY1" fmla="*/ 94298 h 94297"/>
                <a:gd name="connsiteX2" fmla="*/ -1 w 94297"/>
                <a:gd name="connsiteY2" fmla="*/ 47149 h 94297"/>
                <a:gd name="connsiteX3" fmla="*/ 47148 w 94297"/>
                <a:gd name="connsiteY3" fmla="*/ 0 h 94297"/>
                <a:gd name="connsiteX4" fmla="*/ 94297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7" y="47149"/>
                  </a:moveTo>
                  <a:cubicBezTo>
                    <a:pt x="94297" y="73188"/>
                    <a:pt x="73188" y="94298"/>
                    <a:pt x="47148" y="94298"/>
                  </a:cubicBezTo>
                  <a:cubicBezTo>
                    <a:pt x="21109" y="94298"/>
                    <a:pt x="-1" y="73189"/>
                    <a:pt x="-1" y="47149"/>
                  </a:cubicBezTo>
                  <a:cubicBezTo>
                    <a:pt x="-1" y="21109"/>
                    <a:pt x="21109" y="0"/>
                    <a:pt x="47148" y="0"/>
                  </a:cubicBezTo>
                  <a:cubicBezTo>
                    <a:pt x="73188" y="0"/>
                    <a:pt x="94297" y="21109"/>
                    <a:pt x="94297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CD0BA128-0532-508F-BC7F-48CEF439660C}"/>
                </a:ext>
              </a:extLst>
            </p:cNvPr>
            <p:cNvSpPr/>
            <p:nvPr/>
          </p:nvSpPr>
          <p:spPr>
            <a:xfrm>
              <a:off x="7024306" y="3748182"/>
              <a:ext cx="72580" cy="72580"/>
            </a:xfrm>
            <a:custGeom>
              <a:avLst/>
              <a:gdLst>
                <a:gd name="connsiteX0" fmla="*/ 72581 w 72580"/>
                <a:gd name="connsiteY0" fmla="*/ 36290 h 72580"/>
                <a:gd name="connsiteX1" fmla="*/ 36290 w 72580"/>
                <a:gd name="connsiteY1" fmla="*/ 72581 h 72580"/>
                <a:gd name="connsiteX2" fmla="*/ 0 w 72580"/>
                <a:gd name="connsiteY2" fmla="*/ 36290 h 72580"/>
                <a:gd name="connsiteX3" fmla="*/ 36290 w 72580"/>
                <a:gd name="connsiteY3" fmla="*/ 0 h 72580"/>
                <a:gd name="connsiteX4" fmla="*/ 72581 w 72580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0" h="72580">
                  <a:moveTo>
                    <a:pt x="72581" y="36290"/>
                  </a:moveTo>
                  <a:cubicBezTo>
                    <a:pt x="72581" y="56333"/>
                    <a:pt x="56333" y="72581"/>
                    <a:pt x="36290" y="72581"/>
                  </a:cubicBezTo>
                  <a:cubicBezTo>
                    <a:pt x="16248" y="72581"/>
                    <a:pt x="0" y="56333"/>
                    <a:pt x="0" y="36290"/>
                  </a:cubicBezTo>
                  <a:cubicBezTo>
                    <a:pt x="0" y="16248"/>
                    <a:pt x="16248" y="0"/>
                    <a:pt x="36290" y="0"/>
                  </a:cubicBezTo>
                  <a:cubicBezTo>
                    <a:pt x="56333" y="0"/>
                    <a:pt x="72581" y="16248"/>
                    <a:pt x="72581" y="3629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1817791C-230B-03D1-031D-7493F16A8828}"/>
                </a:ext>
              </a:extLst>
            </p:cNvPr>
            <p:cNvSpPr/>
            <p:nvPr/>
          </p:nvSpPr>
          <p:spPr>
            <a:xfrm>
              <a:off x="6805898" y="3790283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1 w 58102"/>
                <a:gd name="connsiteY1" fmla="*/ 58102 h 58102"/>
                <a:gd name="connsiteX2" fmla="*/ 0 w 58102"/>
                <a:gd name="connsiteY2" fmla="*/ 29051 h 58102"/>
                <a:gd name="connsiteX3" fmla="*/ 29051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1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1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E45AF1F-3D6B-18C4-5C77-AE484DFD92B6}"/>
                </a:ext>
              </a:extLst>
            </p:cNvPr>
            <p:cNvSpPr/>
            <p:nvPr/>
          </p:nvSpPr>
          <p:spPr>
            <a:xfrm>
              <a:off x="6543008" y="3866102"/>
              <a:ext cx="94297" cy="94297"/>
            </a:xfrm>
            <a:custGeom>
              <a:avLst/>
              <a:gdLst>
                <a:gd name="connsiteX0" fmla="*/ 94298 w 94297"/>
                <a:gd name="connsiteY0" fmla="*/ 47149 h 94297"/>
                <a:gd name="connsiteX1" fmla="*/ 47149 w 94297"/>
                <a:gd name="connsiteY1" fmla="*/ 94298 h 94297"/>
                <a:gd name="connsiteX2" fmla="*/ 0 w 94297"/>
                <a:gd name="connsiteY2" fmla="*/ 47149 h 94297"/>
                <a:gd name="connsiteX3" fmla="*/ 47149 w 94297"/>
                <a:gd name="connsiteY3" fmla="*/ 0 h 94297"/>
                <a:gd name="connsiteX4" fmla="*/ 94298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8" y="47149"/>
                  </a:moveTo>
                  <a:cubicBezTo>
                    <a:pt x="94298" y="73188"/>
                    <a:pt x="73188" y="94298"/>
                    <a:pt x="47149" y="94298"/>
                  </a:cubicBezTo>
                  <a:cubicBezTo>
                    <a:pt x="21109" y="94298"/>
                    <a:pt x="0" y="73188"/>
                    <a:pt x="0" y="47149"/>
                  </a:cubicBezTo>
                  <a:cubicBezTo>
                    <a:pt x="0" y="21109"/>
                    <a:pt x="21109" y="0"/>
                    <a:pt x="47149" y="0"/>
                  </a:cubicBezTo>
                  <a:cubicBezTo>
                    <a:pt x="73188" y="0"/>
                    <a:pt x="94298" y="21109"/>
                    <a:pt x="94298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0175DCFF-B402-4D23-D115-AE1FCEC46585}"/>
                </a:ext>
              </a:extLst>
            </p:cNvPr>
            <p:cNvSpPr/>
            <p:nvPr/>
          </p:nvSpPr>
          <p:spPr>
            <a:xfrm>
              <a:off x="6687693" y="5329428"/>
              <a:ext cx="106108" cy="106108"/>
            </a:xfrm>
            <a:custGeom>
              <a:avLst/>
              <a:gdLst>
                <a:gd name="connsiteX0" fmla="*/ 106109 w 106108"/>
                <a:gd name="connsiteY0" fmla="*/ 53054 h 106108"/>
                <a:gd name="connsiteX1" fmla="*/ 53054 w 106108"/>
                <a:gd name="connsiteY1" fmla="*/ 106109 h 106108"/>
                <a:gd name="connsiteX2" fmla="*/ 0 w 106108"/>
                <a:gd name="connsiteY2" fmla="*/ 53054 h 106108"/>
                <a:gd name="connsiteX3" fmla="*/ 53054 w 106108"/>
                <a:gd name="connsiteY3" fmla="*/ 0 h 106108"/>
                <a:gd name="connsiteX4" fmla="*/ 106109 w 106108"/>
                <a:gd name="connsiteY4" fmla="*/ 53054 h 1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08" h="106108">
                  <a:moveTo>
                    <a:pt x="106109" y="53054"/>
                  </a:moveTo>
                  <a:cubicBezTo>
                    <a:pt x="106109" y="82355"/>
                    <a:pt x="82355" y="106109"/>
                    <a:pt x="53054" y="106109"/>
                  </a:cubicBezTo>
                  <a:cubicBezTo>
                    <a:pt x="23753" y="106109"/>
                    <a:pt x="0" y="82355"/>
                    <a:pt x="0" y="53054"/>
                  </a:cubicBezTo>
                  <a:cubicBezTo>
                    <a:pt x="0" y="23753"/>
                    <a:pt x="23753" y="0"/>
                    <a:pt x="53054" y="0"/>
                  </a:cubicBezTo>
                  <a:cubicBezTo>
                    <a:pt x="82355" y="0"/>
                    <a:pt x="106109" y="23753"/>
                    <a:pt x="106109" y="5305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A45D1DEB-78BE-C793-9208-49134266662D}"/>
                </a:ext>
              </a:extLst>
            </p:cNvPr>
            <p:cNvSpPr/>
            <p:nvPr/>
          </p:nvSpPr>
          <p:spPr>
            <a:xfrm>
              <a:off x="4531137" y="1118901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70262109-555D-1266-92A0-50EE214DBEBA}"/>
                </a:ext>
              </a:extLst>
            </p:cNvPr>
            <p:cNvSpPr/>
            <p:nvPr/>
          </p:nvSpPr>
          <p:spPr>
            <a:xfrm>
              <a:off x="4669345" y="1533525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0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6"/>
                    <a:pt x="56293" y="112586"/>
                  </a:cubicBezTo>
                  <a:cubicBezTo>
                    <a:pt x="25203" y="112586"/>
                    <a:pt x="0" y="87382"/>
                    <a:pt x="0" y="56293"/>
                  </a:cubicBezTo>
                  <a:cubicBezTo>
                    <a:pt x="0" y="25203"/>
                    <a:pt x="25203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0324E43C-90C2-DAE1-C9D3-4C43DDEBA27D}"/>
                </a:ext>
              </a:extLst>
            </p:cNvPr>
            <p:cNvSpPr/>
            <p:nvPr/>
          </p:nvSpPr>
          <p:spPr>
            <a:xfrm>
              <a:off x="4293203" y="1559814"/>
              <a:ext cx="151256" cy="151256"/>
            </a:xfrm>
            <a:custGeom>
              <a:avLst/>
              <a:gdLst>
                <a:gd name="connsiteX0" fmla="*/ 151257 w 151256"/>
                <a:gd name="connsiteY0" fmla="*/ 75628 h 151256"/>
                <a:gd name="connsiteX1" fmla="*/ 75628 w 151256"/>
                <a:gd name="connsiteY1" fmla="*/ 151257 h 151256"/>
                <a:gd name="connsiteX2" fmla="*/ 0 w 151256"/>
                <a:gd name="connsiteY2" fmla="*/ 75628 h 151256"/>
                <a:gd name="connsiteX3" fmla="*/ 75628 w 151256"/>
                <a:gd name="connsiteY3" fmla="*/ 0 h 151256"/>
                <a:gd name="connsiteX4" fmla="*/ 151257 w 151256"/>
                <a:gd name="connsiteY4" fmla="*/ 75628 h 15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56" h="151256">
                  <a:moveTo>
                    <a:pt x="151257" y="75628"/>
                  </a:moveTo>
                  <a:cubicBezTo>
                    <a:pt x="151257" y="117397"/>
                    <a:pt x="117397" y="151257"/>
                    <a:pt x="75628" y="151257"/>
                  </a:cubicBezTo>
                  <a:cubicBezTo>
                    <a:pt x="33860" y="151257"/>
                    <a:pt x="0" y="117397"/>
                    <a:pt x="0" y="75628"/>
                  </a:cubicBezTo>
                  <a:cubicBezTo>
                    <a:pt x="0" y="33860"/>
                    <a:pt x="33860" y="0"/>
                    <a:pt x="75628" y="0"/>
                  </a:cubicBezTo>
                  <a:cubicBezTo>
                    <a:pt x="117397" y="0"/>
                    <a:pt x="151257" y="33860"/>
                    <a:pt x="151257" y="7562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6B2731D8-AAC2-0591-5E31-A97F59E84ABD}"/>
                </a:ext>
              </a:extLst>
            </p:cNvPr>
            <p:cNvSpPr/>
            <p:nvPr/>
          </p:nvSpPr>
          <p:spPr>
            <a:xfrm>
              <a:off x="4227957" y="1855089"/>
              <a:ext cx="130873" cy="130873"/>
            </a:xfrm>
            <a:custGeom>
              <a:avLst/>
              <a:gdLst>
                <a:gd name="connsiteX0" fmla="*/ 130873 w 130873"/>
                <a:gd name="connsiteY0" fmla="*/ 65437 h 130873"/>
                <a:gd name="connsiteX1" fmla="*/ 65437 w 130873"/>
                <a:gd name="connsiteY1" fmla="*/ 130874 h 130873"/>
                <a:gd name="connsiteX2" fmla="*/ 0 w 130873"/>
                <a:gd name="connsiteY2" fmla="*/ 65437 h 130873"/>
                <a:gd name="connsiteX3" fmla="*/ 65437 w 130873"/>
                <a:gd name="connsiteY3" fmla="*/ 0 h 130873"/>
                <a:gd name="connsiteX4" fmla="*/ 130873 w 130873"/>
                <a:gd name="connsiteY4" fmla="*/ 65437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73" h="130873">
                  <a:moveTo>
                    <a:pt x="130873" y="65437"/>
                  </a:moveTo>
                  <a:cubicBezTo>
                    <a:pt x="130873" y="101576"/>
                    <a:pt x="101576" y="130874"/>
                    <a:pt x="65437" y="130874"/>
                  </a:cubicBezTo>
                  <a:cubicBezTo>
                    <a:pt x="29297" y="130874"/>
                    <a:pt x="0" y="101576"/>
                    <a:pt x="0" y="65437"/>
                  </a:cubicBezTo>
                  <a:cubicBezTo>
                    <a:pt x="0" y="29297"/>
                    <a:pt x="29297" y="0"/>
                    <a:pt x="65437" y="0"/>
                  </a:cubicBezTo>
                  <a:cubicBezTo>
                    <a:pt x="101576" y="0"/>
                    <a:pt x="130873" y="29297"/>
                    <a:pt x="130873" y="65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DA09C8AB-0535-0A85-EC69-9F9C17E7DD6F}"/>
                </a:ext>
              </a:extLst>
            </p:cNvPr>
            <p:cNvSpPr/>
            <p:nvPr/>
          </p:nvSpPr>
          <p:spPr>
            <a:xfrm>
              <a:off x="3517677" y="2140458"/>
              <a:ext cx="233172" cy="233172"/>
            </a:xfrm>
            <a:custGeom>
              <a:avLst/>
              <a:gdLst>
                <a:gd name="connsiteX0" fmla="*/ 233172 w 233172"/>
                <a:gd name="connsiteY0" fmla="*/ 116586 h 233172"/>
                <a:gd name="connsiteX1" fmla="*/ 116586 w 233172"/>
                <a:gd name="connsiteY1" fmla="*/ 233172 h 233172"/>
                <a:gd name="connsiteX2" fmla="*/ 0 w 233172"/>
                <a:gd name="connsiteY2" fmla="*/ 116586 h 233172"/>
                <a:gd name="connsiteX3" fmla="*/ 116586 w 233172"/>
                <a:gd name="connsiteY3" fmla="*/ 0 h 233172"/>
                <a:gd name="connsiteX4" fmla="*/ 233172 w 233172"/>
                <a:gd name="connsiteY4" fmla="*/ 116586 h 2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72" h="233172">
                  <a:moveTo>
                    <a:pt x="233172" y="116586"/>
                  </a:moveTo>
                  <a:cubicBezTo>
                    <a:pt x="233172" y="180975"/>
                    <a:pt x="180975" y="233172"/>
                    <a:pt x="116586" y="233172"/>
                  </a:cubicBezTo>
                  <a:cubicBezTo>
                    <a:pt x="52197" y="233172"/>
                    <a:pt x="0" y="180975"/>
                    <a:pt x="0" y="116586"/>
                  </a:cubicBezTo>
                  <a:cubicBezTo>
                    <a:pt x="0" y="52197"/>
                    <a:pt x="52197" y="0"/>
                    <a:pt x="116586" y="0"/>
                  </a:cubicBezTo>
                  <a:cubicBezTo>
                    <a:pt x="180975" y="0"/>
                    <a:pt x="233172" y="52197"/>
                    <a:pt x="233172" y="1165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293FADD3-CFE0-6D7D-E463-2EA0BE9D8295}"/>
                </a:ext>
              </a:extLst>
            </p:cNvPr>
            <p:cNvSpPr/>
            <p:nvPr/>
          </p:nvSpPr>
          <p:spPr>
            <a:xfrm>
              <a:off x="4201001" y="2164937"/>
              <a:ext cx="98679" cy="98679"/>
            </a:xfrm>
            <a:custGeom>
              <a:avLst/>
              <a:gdLst>
                <a:gd name="connsiteX0" fmla="*/ 98679 w 98679"/>
                <a:gd name="connsiteY0" fmla="*/ 49340 h 98679"/>
                <a:gd name="connsiteX1" fmla="*/ 49340 w 98679"/>
                <a:gd name="connsiteY1" fmla="*/ 98679 h 98679"/>
                <a:gd name="connsiteX2" fmla="*/ 0 w 98679"/>
                <a:gd name="connsiteY2" fmla="*/ 49340 h 98679"/>
                <a:gd name="connsiteX3" fmla="*/ 49340 w 98679"/>
                <a:gd name="connsiteY3" fmla="*/ 0 h 98679"/>
                <a:gd name="connsiteX4" fmla="*/ 98679 w 98679"/>
                <a:gd name="connsiteY4" fmla="*/ 49340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40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40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FAA957FB-5C68-8AE2-702D-03806AFB417E}"/>
                </a:ext>
              </a:extLst>
            </p:cNvPr>
            <p:cNvSpPr/>
            <p:nvPr/>
          </p:nvSpPr>
          <p:spPr>
            <a:xfrm>
              <a:off x="3099339" y="2993040"/>
              <a:ext cx="142684" cy="142684"/>
            </a:xfrm>
            <a:custGeom>
              <a:avLst/>
              <a:gdLst>
                <a:gd name="connsiteX0" fmla="*/ 142684 w 142684"/>
                <a:gd name="connsiteY0" fmla="*/ 71342 h 142684"/>
                <a:gd name="connsiteX1" fmla="*/ 71342 w 142684"/>
                <a:gd name="connsiteY1" fmla="*/ 142685 h 142684"/>
                <a:gd name="connsiteX2" fmla="*/ 0 w 142684"/>
                <a:gd name="connsiteY2" fmla="*/ 71342 h 142684"/>
                <a:gd name="connsiteX3" fmla="*/ 71342 w 142684"/>
                <a:gd name="connsiteY3" fmla="*/ 0 h 142684"/>
                <a:gd name="connsiteX4" fmla="*/ 142684 w 142684"/>
                <a:gd name="connsiteY4" fmla="*/ 71342 h 14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84" h="142684">
                  <a:moveTo>
                    <a:pt x="142684" y="71342"/>
                  </a:moveTo>
                  <a:cubicBezTo>
                    <a:pt x="142684" y="110743"/>
                    <a:pt x="110743" y="142685"/>
                    <a:pt x="71342" y="142685"/>
                  </a:cubicBezTo>
                  <a:cubicBezTo>
                    <a:pt x="31941" y="142685"/>
                    <a:pt x="0" y="110743"/>
                    <a:pt x="0" y="71342"/>
                  </a:cubicBezTo>
                  <a:cubicBezTo>
                    <a:pt x="0" y="31941"/>
                    <a:pt x="31941" y="0"/>
                    <a:pt x="71342" y="0"/>
                  </a:cubicBezTo>
                  <a:cubicBezTo>
                    <a:pt x="110743" y="0"/>
                    <a:pt x="142684" y="31941"/>
                    <a:pt x="142684" y="71342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64A674EB-35FB-554D-283E-7261622E486B}"/>
                </a:ext>
              </a:extLst>
            </p:cNvPr>
            <p:cNvSpPr/>
            <p:nvPr/>
          </p:nvSpPr>
          <p:spPr>
            <a:xfrm>
              <a:off x="5074634" y="2900362"/>
              <a:ext cx="98679" cy="98679"/>
            </a:xfrm>
            <a:custGeom>
              <a:avLst/>
              <a:gdLst>
                <a:gd name="connsiteX0" fmla="*/ 98679 w 98679"/>
                <a:gd name="connsiteY0" fmla="*/ 49339 h 98679"/>
                <a:gd name="connsiteX1" fmla="*/ 49340 w 98679"/>
                <a:gd name="connsiteY1" fmla="*/ 98679 h 98679"/>
                <a:gd name="connsiteX2" fmla="*/ 0 w 98679"/>
                <a:gd name="connsiteY2" fmla="*/ 49339 h 98679"/>
                <a:gd name="connsiteX3" fmla="*/ 49340 w 98679"/>
                <a:gd name="connsiteY3" fmla="*/ 0 h 98679"/>
                <a:gd name="connsiteX4" fmla="*/ 98679 w 98679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39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39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3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DFFBFB46-AECA-9D05-1723-95C67CC7FE67}"/>
                </a:ext>
              </a:extLst>
            </p:cNvPr>
            <p:cNvSpPr/>
            <p:nvPr/>
          </p:nvSpPr>
          <p:spPr>
            <a:xfrm>
              <a:off x="3192399" y="3302317"/>
              <a:ext cx="178879" cy="178879"/>
            </a:xfrm>
            <a:custGeom>
              <a:avLst/>
              <a:gdLst>
                <a:gd name="connsiteX0" fmla="*/ 178880 w 178879"/>
                <a:gd name="connsiteY0" fmla="*/ 89440 h 178879"/>
                <a:gd name="connsiteX1" fmla="*/ 89440 w 178879"/>
                <a:gd name="connsiteY1" fmla="*/ 178880 h 178879"/>
                <a:gd name="connsiteX2" fmla="*/ 0 w 178879"/>
                <a:gd name="connsiteY2" fmla="*/ 89440 h 178879"/>
                <a:gd name="connsiteX3" fmla="*/ 89440 w 178879"/>
                <a:gd name="connsiteY3" fmla="*/ 0 h 178879"/>
                <a:gd name="connsiteX4" fmla="*/ 178880 w 178879"/>
                <a:gd name="connsiteY4" fmla="*/ 89440 h 17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79" h="178879">
                  <a:moveTo>
                    <a:pt x="178880" y="89440"/>
                  </a:moveTo>
                  <a:cubicBezTo>
                    <a:pt x="178880" y="138836"/>
                    <a:pt x="138836" y="178880"/>
                    <a:pt x="89440" y="178880"/>
                  </a:cubicBezTo>
                  <a:cubicBezTo>
                    <a:pt x="40044" y="178880"/>
                    <a:pt x="0" y="138836"/>
                    <a:pt x="0" y="89440"/>
                  </a:cubicBezTo>
                  <a:cubicBezTo>
                    <a:pt x="0" y="40044"/>
                    <a:pt x="40044" y="0"/>
                    <a:pt x="89440" y="0"/>
                  </a:cubicBezTo>
                  <a:cubicBezTo>
                    <a:pt x="138836" y="0"/>
                    <a:pt x="178880" y="40043"/>
                    <a:pt x="178880" y="894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BBD0D77A-F66A-4473-43BA-A22CC8CC8DF8}"/>
                </a:ext>
              </a:extLst>
            </p:cNvPr>
            <p:cNvSpPr/>
            <p:nvPr/>
          </p:nvSpPr>
          <p:spPr>
            <a:xfrm>
              <a:off x="4702778" y="3576066"/>
              <a:ext cx="120776" cy="120776"/>
            </a:xfrm>
            <a:custGeom>
              <a:avLst/>
              <a:gdLst>
                <a:gd name="connsiteX0" fmla="*/ 120777 w 120776"/>
                <a:gd name="connsiteY0" fmla="*/ 60388 h 120776"/>
                <a:gd name="connsiteX1" fmla="*/ 60389 w 120776"/>
                <a:gd name="connsiteY1" fmla="*/ 120777 h 120776"/>
                <a:gd name="connsiteX2" fmla="*/ 0 w 120776"/>
                <a:gd name="connsiteY2" fmla="*/ 60388 h 120776"/>
                <a:gd name="connsiteX3" fmla="*/ 60389 w 120776"/>
                <a:gd name="connsiteY3" fmla="*/ 0 h 120776"/>
                <a:gd name="connsiteX4" fmla="*/ 120777 w 120776"/>
                <a:gd name="connsiteY4" fmla="*/ 60388 h 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76" h="120776">
                  <a:moveTo>
                    <a:pt x="120777" y="60388"/>
                  </a:moveTo>
                  <a:cubicBezTo>
                    <a:pt x="120777" y="93740"/>
                    <a:pt x="93740" y="120777"/>
                    <a:pt x="60389" y="120777"/>
                  </a:cubicBezTo>
                  <a:cubicBezTo>
                    <a:pt x="27037" y="120777"/>
                    <a:pt x="0" y="93740"/>
                    <a:pt x="0" y="60388"/>
                  </a:cubicBezTo>
                  <a:cubicBezTo>
                    <a:pt x="0" y="27037"/>
                    <a:pt x="27037" y="0"/>
                    <a:pt x="60389" y="0"/>
                  </a:cubicBezTo>
                  <a:cubicBezTo>
                    <a:pt x="93740" y="0"/>
                    <a:pt x="120777" y="27037"/>
                    <a:pt x="120777" y="6038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1375AC1F-1154-6A0F-3F70-122D1B883516}"/>
                </a:ext>
              </a:extLst>
            </p:cNvPr>
            <p:cNvSpPr/>
            <p:nvPr/>
          </p:nvSpPr>
          <p:spPr>
            <a:xfrm>
              <a:off x="4468749" y="3799332"/>
              <a:ext cx="206883" cy="206883"/>
            </a:xfrm>
            <a:custGeom>
              <a:avLst/>
              <a:gdLst>
                <a:gd name="connsiteX0" fmla="*/ 206883 w 206883"/>
                <a:gd name="connsiteY0" fmla="*/ 103441 h 206883"/>
                <a:gd name="connsiteX1" fmla="*/ 103442 w 206883"/>
                <a:gd name="connsiteY1" fmla="*/ 206883 h 206883"/>
                <a:gd name="connsiteX2" fmla="*/ 0 w 206883"/>
                <a:gd name="connsiteY2" fmla="*/ 103441 h 206883"/>
                <a:gd name="connsiteX3" fmla="*/ 103442 w 206883"/>
                <a:gd name="connsiteY3" fmla="*/ 0 h 206883"/>
                <a:gd name="connsiteX4" fmla="*/ 206883 w 206883"/>
                <a:gd name="connsiteY4" fmla="*/ 103441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206883">
                  <a:moveTo>
                    <a:pt x="206883" y="103441"/>
                  </a:moveTo>
                  <a:cubicBezTo>
                    <a:pt x="206883" y="160570"/>
                    <a:pt x="160571" y="206883"/>
                    <a:pt x="103442" y="206883"/>
                  </a:cubicBezTo>
                  <a:cubicBezTo>
                    <a:pt x="46313" y="206883"/>
                    <a:pt x="0" y="160570"/>
                    <a:pt x="0" y="103441"/>
                  </a:cubicBezTo>
                  <a:cubicBezTo>
                    <a:pt x="0" y="46312"/>
                    <a:pt x="46313" y="0"/>
                    <a:pt x="103442" y="0"/>
                  </a:cubicBezTo>
                  <a:cubicBezTo>
                    <a:pt x="160571" y="0"/>
                    <a:pt x="206883" y="46312"/>
                    <a:pt x="206883" y="10344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163620D7-82B0-80BF-6775-045109CDF96D}"/>
                </a:ext>
              </a:extLst>
            </p:cNvPr>
            <p:cNvSpPr/>
            <p:nvPr/>
          </p:nvSpPr>
          <p:spPr>
            <a:xfrm>
              <a:off x="3186874" y="4602289"/>
              <a:ext cx="134874" cy="134873"/>
            </a:xfrm>
            <a:custGeom>
              <a:avLst/>
              <a:gdLst>
                <a:gd name="connsiteX0" fmla="*/ 134874 w 134874"/>
                <a:gd name="connsiteY0" fmla="*/ 67437 h 134873"/>
                <a:gd name="connsiteX1" fmla="*/ 67437 w 134874"/>
                <a:gd name="connsiteY1" fmla="*/ 134874 h 134873"/>
                <a:gd name="connsiteX2" fmla="*/ 0 w 134874"/>
                <a:gd name="connsiteY2" fmla="*/ 67437 h 134873"/>
                <a:gd name="connsiteX3" fmla="*/ 67437 w 134874"/>
                <a:gd name="connsiteY3" fmla="*/ 0 h 134873"/>
                <a:gd name="connsiteX4" fmla="*/ 134874 w 134874"/>
                <a:gd name="connsiteY4" fmla="*/ 67437 h 13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4" h="134873">
                  <a:moveTo>
                    <a:pt x="134874" y="67437"/>
                  </a:moveTo>
                  <a:cubicBezTo>
                    <a:pt x="134874" y="104682"/>
                    <a:pt x="104681" y="134874"/>
                    <a:pt x="67437" y="134874"/>
                  </a:cubicBezTo>
                  <a:cubicBezTo>
                    <a:pt x="30193" y="134874"/>
                    <a:pt x="0" y="104681"/>
                    <a:pt x="0" y="67437"/>
                  </a:cubicBezTo>
                  <a:cubicBezTo>
                    <a:pt x="0" y="30193"/>
                    <a:pt x="30193" y="0"/>
                    <a:pt x="67437" y="0"/>
                  </a:cubicBezTo>
                  <a:cubicBezTo>
                    <a:pt x="104681" y="0"/>
                    <a:pt x="134874" y="30193"/>
                    <a:pt x="134874" y="67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7">
              <a:extLst>
                <a:ext uri="{FF2B5EF4-FFF2-40B4-BE49-F238E27FC236}">
                  <a16:creationId xmlns:a16="http://schemas.microsoft.com/office/drawing/2014/main" id="{A757F08F-4088-B6F6-4A8F-4D1F27C1A42F}"/>
                </a:ext>
              </a:extLst>
            </p:cNvPr>
            <p:cNvSpPr/>
            <p:nvPr/>
          </p:nvSpPr>
          <p:spPr>
            <a:xfrm>
              <a:off x="2662332" y="5079015"/>
              <a:ext cx="183261" cy="183261"/>
            </a:xfrm>
            <a:custGeom>
              <a:avLst/>
              <a:gdLst>
                <a:gd name="connsiteX0" fmla="*/ 183261 w 183261"/>
                <a:gd name="connsiteY0" fmla="*/ 91631 h 183261"/>
                <a:gd name="connsiteX1" fmla="*/ 91631 w 183261"/>
                <a:gd name="connsiteY1" fmla="*/ 183261 h 183261"/>
                <a:gd name="connsiteX2" fmla="*/ 0 w 183261"/>
                <a:gd name="connsiteY2" fmla="*/ 91631 h 183261"/>
                <a:gd name="connsiteX3" fmla="*/ 91631 w 183261"/>
                <a:gd name="connsiteY3" fmla="*/ 0 h 183261"/>
                <a:gd name="connsiteX4" fmla="*/ 183261 w 183261"/>
                <a:gd name="connsiteY4" fmla="*/ 9163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61" h="183261">
                  <a:moveTo>
                    <a:pt x="183261" y="91631"/>
                  </a:moveTo>
                  <a:cubicBezTo>
                    <a:pt x="183261" y="142237"/>
                    <a:pt x="142237" y="183261"/>
                    <a:pt x="91631" y="183261"/>
                  </a:cubicBezTo>
                  <a:cubicBezTo>
                    <a:pt x="41024" y="183261"/>
                    <a:pt x="0" y="142237"/>
                    <a:pt x="0" y="91631"/>
                  </a:cubicBezTo>
                  <a:cubicBezTo>
                    <a:pt x="0" y="41024"/>
                    <a:pt x="41024" y="0"/>
                    <a:pt x="91631" y="0"/>
                  </a:cubicBezTo>
                  <a:cubicBezTo>
                    <a:pt x="142237" y="0"/>
                    <a:pt x="183261" y="41024"/>
                    <a:pt x="183261" y="9163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17C3F3-6AB7-FF51-5504-B9F1F1B77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1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2024.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tcn-3.etsi.org/" TargetMode="External"/><Relationship Id="rId3" Type="http://schemas.openxmlformats.org/officeDocument/2006/relationships/hyperlink" Target="https://portal.etsi.org/Services/CentreforTestingInteroperability/ETSIApproach/Introduction.aspx" TargetMode="External"/><Relationship Id="rId7" Type="http://schemas.openxmlformats.org/officeDocument/2006/relationships/hyperlink" Target="http://www.etsi.org/about/what-we-do/plugtests" TargetMode="External"/><Relationship Id="rId2" Type="http://schemas.openxmlformats.org/officeDocument/2006/relationships/hyperlink" Target="http://www.etsi.org/images/files/ETSIWhitePapers/IOP%20whitepaper%20Edition%203%20final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tsi.org/services/plugtests" TargetMode="External"/><Relationship Id="rId5" Type="http://schemas.openxmlformats.org/officeDocument/2006/relationships/hyperlink" Target="https://portal.etsi.org/CTI/Downloads/ETSIApproach/IOT_Best_Practices.pdf" TargetMode="External"/><Relationship Id="rId10" Type="http://schemas.openxmlformats.org/officeDocument/2006/relationships/hyperlink" Target="mailto:CTI_support@etsi.org" TargetMode="External"/><Relationship Id="rId4" Type="http://schemas.openxmlformats.org/officeDocument/2006/relationships/hyperlink" Target="https://portal.etsi.org/Portals/0/TBpages/edithelp/Docs/AGuideToWritingWorldClassStandards.pdf" TargetMode="External"/><Relationship Id="rId9" Type="http://schemas.openxmlformats.org/officeDocument/2006/relationships/hyperlink" Target="https://portal.etsi.org/STF/STFs/Summary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png"/><Relationship Id="rId2" Type="http://schemas.openxmlformats.org/officeDocument/2006/relationships/hyperlink" Target="https://www.linkedin.com/company/etsi?trk=biz-companies-cy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righttalk.com/channel/12761/" TargetMode="External"/><Relationship Id="rId5" Type="http://schemas.openxmlformats.org/officeDocument/2006/relationships/image" Target="../media/image20.emf"/><Relationship Id="rId4" Type="http://schemas.openxmlformats.org/officeDocument/2006/relationships/hyperlink" Target="https://www.youtube.com/user/ETSIstandard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1AFC-C15E-AB2F-C22D-4B9FC69E0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We Make Better Standards</a:t>
            </a:r>
            <a:br>
              <a:rPr lang="en-US" dirty="0"/>
            </a:br>
            <a:r>
              <a:rPr lang="en-GB" sz="4000" dirty="0"/>
              <a:t>Testing and Interoperability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3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Series of IOP Events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024064" y="1624014"/>
            <a:ext cx="2124075" cy="4408487"/>
            <a:chOff x="428596" y="1428772"/>
            <a:chExt cx="2124075" cy="4407982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H="1">
              <a:off x="-283195" y="4062926"/>
              <a:ext cx="3538132" cy="9525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81" name="TextBox 15"/>
            <p:cNvSpPr txBox="1">
              <a:spLocks noChangeArrowheads="1"/>
            </p:cNvSpPr>
            <p:nvPr/>
          </p:nvSpPr>
          <p:spPr bwMode="auto">
            <a:xfrm>
              <a:off x="428596" y="1428772"/>
              <a:ext cx="2124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Maturity of the Standard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89275" y="6005513"/>
            <a:ext cx="6497638" cy="455612"/>
            <a:chOff x="1493353" y="5810250"/>
            <a:chExt cx="6498122" cy="455057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493353" y="5810250"/>
              <a:ext cx="5898002" cy="1268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9" name="TextBox 16"/>
            <p:cNvSpPr txBox="1">
              <a:spLocks noChangeArrowheads="1"/>
            </p:cNvSpPr>
            <p:nvPr/>
          </p:nvSpPr>
          <p:spPr bwMode="auto">
            <a:xfrm>
              <a:off x="6486525" y="5895975"/>
              <a:ext cx="1504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Events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3109913" y="5367339"/>
            <a:ext cx="1123950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 bwMode="auto">
          <a:xfrm>
            <a:off x="4252913" y="4833939"/>
            <a:ext cx="1123950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 bwMode="auto">
          <a:xfrm>
            <a:off x="6519863" y="3624264"/>
            <a:ext cx="1123950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 bwMode="auto">
          <a:xfrm>
            <a:off x="7662863" y="3005139"/>
            <a:ext cx="1123950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786189" y="4957764"/>
            <a:ext cx="885825" cy="1343025"/>
            <a:chOff x="2190749" y="4762501"/>
            <a:chExt cx="885825" cy="1343798"/>
          </a:xfrm>
        </p:grpSpPr>
        <p:sp>
          <p:nvSpPr>
            <p:cNvPr id="49176" name="TextBox 20"/>
            <p:cNvSpPr txBox="1">
              <a:spLocks noChangeArrowheads="1"/>
            </p:cNvSpPr>
            <p:nvPr/>
          </p:nvSpPr>
          <p:spPr bwMode="auto">
            <a:xfrm>
              <a:off x="2190749" y="5829300"/>
              <a:ext cx="885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Event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2119010" y="5281915"/>
              <a:ext cx="1048353" cy="952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919664" y="4395789"/>
            <a:ext cx="885825" cy="1895475"/>
            <a:chOff x="3324224" y="4200525"/>
            <a:chExt cx="885825" cy="1896249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961941" y="5010483"/>
              <a:ext cx="1629440" cy="952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5" name="TextBox 34"/>
            <p:cNvSpPr txBox="1">
              <a:spLocks noChangeArrowheads="1"/>
            </p:cNvSpPr>
            <p:nvPr/>
          </p:nvSpPr>
          <p:spPr bwMode="auto">
            <a:xfrm>
              <a:off x="3324224" y="5819775"/>
              <a:ext cx="885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Event 2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7215189" y="3138489"/>
            <a:ext cx="885825" cy="3152775"/>
            <a:chOff x="5619749" y="2943225"/>
            <a:chExt cx="885825" cy="3153549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4624034" y="4377090"/>
              <a:ext cx="2877256" cy="952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3" name="TextBox 35"/>
            <p:cNvSpPr txBox="1">
              <a:spLocks noChangeArrowheads="1"/>
            </p:cNvSpPr>
            <p:nvPr/>
          </p:nvSpPr>
          <p:spPr bwMode="auto">
            <a:xfrm>
              <a:off x="5619749" y="5819775"/>
              <a:ext cx="885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Event nn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6062664" y="3730626"/>
            <a:ext cx="885825" cy="2551113"/>
            <a:chOff x="4467224" y="3534569"/>
            <a:chExt cx="885825" cy="255268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791840" y="4667153"/>
              <a:ext cx="2266754" cy="158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1" name="TextBox 36"/>
            <p:cNvSpPr txBox="1">
              <a:spLocks noChangeArrowheads="1"/>
            </p:cNvSpPr>
            <p:nvPr/>
          </p:nvSpPr>
          <p:spPr bwMode="auto">
            <a:xfrm>
              <a:off x="4467224" y="5810250"/>
              <a:ext cx="885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200">
                  <a:solidFill>
                    <a:schemeClr val="tx2"/>
                  </a:solidFill>
                  <a:latin typeface="Arial" panose="020B0604020202020204" pitchFamily="34" charset="0"/>
                </a:rPr>
                <a:t>...........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5376864" y="4233863"/>
            <a:ext cx="1152525" cy="171450"/>
            <a:chOff x="3781424" y="4038600"/>
            <a:chExt cx="1152525" cy="171450"/>
          </a:xfrm>
        </p:grpSpPr>
        <p:sp>
          <p:nvSpPr>
            <p:cNvPr id="38" name="Rectangle 37"/>
            <p:cNvSpPr/>
            <p:nvPr/>
          </p:nvSpPr>
          <p:spPr>
            <a:xfrm>
              <a:off x="4581524" y="4038600"/>
              <a:ext cx="352425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152899" y="4124325"/>
              <a:ext cx="409575" cy="952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781424" y="4057650"/>
              <a:ext cx="352425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4127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Plugtests™ </a:t>
            </a:r>
            <a:r>
              <a:rPr lang="fr-FR" altLang="en-US"/>
              <a:t>can look like this…</a:t>
            </a:r>
            <a:endParaRPr lang="en-US" altLang="en-US"/>
          </a:p>
        </p:txBody>
      </p:sp>
      <p:pic>
        <p:nvPicPr>
          <p:cNvPr id="51204" name="Picture 3" descr="img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37590"/>
          <a:stretch>
            <a:fillRect/>
          </a:stretch>
        </p:blipFill>
        <p:spPr bwMode="auto">
          <a:xfrm>
            <a:off x="2595563" y="1655764"/>
            <a:ext cx="70723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2507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… or this (Car2Car Interop)</a:t>
            </a:r>
            <a:endParaRPr lang="en-GB" altLang="en-US"/>
          </a:p>
        </p:txBody>
      </p:sp>
      <p:pic>
        <p:nvPicPr>
          <p:cNvPr id="53252" name="Picture 5" descr="C2C_All_Cars3.jp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/>
          <a:stretch>
            <a:fillRect/>
          </a:stretch>
        </p:blipFill>
        <p:spPr bwMode="auto">
          <a:xfrm>
            <a:off x="2190751" y="1655763"/>
            <a:ext cx="77374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9238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0AB54-4276-B3D4-D1B0-2097DF2484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altLang="en-US" sz="2000" dirty="0"/>
              <a:t>Achieving Interoperability - The ETSI approach:</a:t>
            </a:r>
            <a:br>
              <a:rPr lang="en-GB" altLang="en-US" sz="2000" dirty="0"/>
            </a:br>
            <a:r>
              <a:rPr lang="en-GB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www.etsi.org</a:t>
            </a:r>
            <a:r>
              <a:rPr lang="en-GB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/images/files/</a:t>
            </a:r>
            <a:r>
              <a:rPr lang="en-GB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ETSIWhitePapers</a:t>
            </a:r>
            <a:r>
              <a:rPr lang="en-GB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IOP%20whitepaper%20Edition%203%20final.pdf</a:t>
            </a:r>
            <a:endParaRPr lang="en-GB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Approach to Interoperability and Testing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Writing World Class Standards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Interoperability Best Practices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000" dirty="0"/>
              <a:t>CTI: 			</a:t>
            </a:r>
            <a:r>
              <a:rPr lang="en-US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www.etsi.org</a:t>
            </a:r>
            <a:r>
              <a:rPr lang="en-US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/about/how-we-work/testing-and-interoperability</a:t>
            </a:r>
          </a:p>
          <a:p>
            <a:r>
              <a:rPr lang="en-US" altLang="en-US" sz="2000" dirty="0" err="1"/>
              <a:t>Plugtests</a:t>
            </a:r>
            <a:r>
              <a:rPr lang="en-US" altLang="en-US" sz="2000" dirty="0"/>
              <a:t>: 		</a:t>
            </a:r>
            <a:r>
              <a:rPr lang="en-GB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www.etsi.org</a:t>
            </a:r>
            <a:r>
              <a:rPr lang="en-GB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/about/what-we-do/</a:t>
            </a:r>
            <a:r>
              <a:rPr lang="en-GB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plugtests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000" dirty="0"/>
              <a:t>TTCN-3: 		</a:t>
            </a:r>
            <a:r>
              <a:rPr lang="en-US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https://ttcn-3.etsi.org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000" dirty="0"/>
              <a:t>STF: 			</a:t>
            </a:r>
            <a:r>
              <a:rPr lang="en-US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portal.etsi.org/STF/STFs/Summary.aspx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altLang="en-US" sz="2000" dirty="0"/>
              <a:t>Mail contact:		</a:t>
            </a:r>
            <a:r>
              <a:rPr lang="en-GB" altLang="en-US" sz="2000" dirty="0" err="1">
                <a:solidFill>
                  <a:schemeClr val="tx2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CTI_support@etsi.org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F4BD7C-F6ED-785B-BF6A-CC4D49D8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3A05F-C2D3-F8D8-3D29-B0858445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F9F83-6372-EB85-6649-8176AB6E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9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471F9-4AF0-F269-9ABB-993AD05FC4B4}"/>
              </a:ext>
            </a:extLst>
          </p:cNvPr>
          <p:cNvSpPr txBox="1"/>
          <p:nvPr/>
        </p:nvSpPr>
        <p:spPr>
          <a:xfrm>
            <a:off x="560817" y="2551837"/>
            <a:ext cx="7348614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FOR YOUR ATTENTION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00C11CD5-7B5E-2A11-59E6-2F8E7632EB37}"/>
              </a:ext>
            </a:extLst>
          </p:cNvPr>
          <p:cNvSpPr txBox="1"/>
          <p:nvPr/>
        </p:nvSpPr>
        <p:spPr>
          <a:xfrm>
            <a:off x="560817" y="4318734"/>
            <a:ext cx="1477456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Follow us on: </a:t>
            </a:r>
          </a:p>
        </p:txBody>
      </p:sp>
      <p:pic>
        <p:nvPicPr>
          <p:cNvPr id="4" name="Picture 3" descr="LinkedIn Icon.">
            <a:hlinkClick r:id="rId2"/>
            <a:extLst>
              <a:ext uri="{FF2B5EF4-FFF2-40B4-BE49-F238E27FC236}">
                <a16:creationId xmlns:a16="http://schemas.microsoft.com/office/drawing/2014/main" id="{2127F5A0-AF1A-4958-A564-01546E6DF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9" y="4444687"/>
            <a:ext cx="274175" cy="274175"/>
          </a:xfrm>
          <a:prstGeom prst="rect">
            <a:avLst/>
          </a:prstGeom>
        </p:spPr>
      </p:pic>
      <p:pic>
        <p:nvPicPr>
          <p:cNvPr id="5" name="Picture 4" descr="YouTube Icon">
            <a:hlinkClick r:id="rId4"/>
            <a:extLst>
              <a:ext uri="{FF2B5EF4-FFF2-40B4-BE49-F238E27FC236}">
                <a16:creationId xmlns:a16="http://schemas.microsoft.com/office/drawing/2014/main" id="{2CC44C34-0CA0-E802-CE24-C8F55F22F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t="5206" r="5616" b="8673"/>
          <a:stretch/>
        </p:blipFill>
        <p:spPr>
          <a:xfrm>
            <a:off x="2490395" y="4445835"/>
            <a:ext cx="279400" cy="273050"/>
          </a:xfrm>
          <a:prstGeom prst="roundRect">
            <a:avLst>
              <a:gd name="adj" fmla="val 21674"/>
            </a:avLst>
          </a:prstGeom>
          <a:ln>
            <a:noFill/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1334EA6-FC51-E6E1-E4AE-BD42FAA4CD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53" t="16604" r="14904" b="9527"/>
          <a:stretch/>
        </p:blipFill>
        <p:spPr>
          <a:xfrm>
            <a:off x="2893946" y="4445834"/>
            <a:ext cx="268126" cy="273028"/>
          </a:xfrm>
          <a:prstGeom prst="roundRect">
            <a:avLst>
              <a:gd name="adj" fmla="val 19152"/>
            </a:avLst>
          </a:prstGeom>
        </p:spPr>
      </p:pic>
    </p:spTree>
    <p:extLst>
      <p:ext uri="{BB962C8B-B14F-4D97-AF65-F5344CB8AC3E}">
        <p14:creationId xmlns:p14="http://schemas.microsoft.com/office/powerpoint/2010/main" val="266010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0C2E6-C3B0-3CF8-970A-51949EADF3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dirty="0"/>
              <a:t>Interoperability is important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We live in an interconnected world and interoperability is key to drive it forward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Users benefit from increased choice from multiple manufacturers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Manufacturers benefit from an increased market</a:t>
            </a:r>
          </a:p>
          <a:p>
            <a:pPr>
              <a:lnSpc>
                <a:spcPct val="80000"/>
              </a:lnSpc>
            </a:pPr>
            <a:r>
              <a:rPr lang="en-GB" altLang="en-US" dirty="0"/>
              <a:t>Standardization enables interoperability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Enabling interoperability in a multi-vendor, multi-network, multi-service environment</a:t>
            </a:r>
          </a:p>
          <a:p>
            <a:pPr>
              <a:lnSpc>
                <a:spcPct val="80000"/>
              </a:lnSpc>
            </a:pPr>
            <a:r>
              <a:rPr lang="en-GB" altLang="en-US" dirty="0"/>
              <a:t>Interoperability is the red thread running through the entire ETSI standardization process 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Interoperability is addressed from the beginning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Not something ‘bolted on’ at the end, it must be built-in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93C71-3214-62A9-68EF-30905EF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ETSI and Interoperability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2BB60-30D1-70A0-7A3E-72CB4B9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3150C-9675-4025-CB0A-F66E06B1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12" descr="MCj02341140000[1]">
            <a:extLst>
              <a:ext uri="{FF2B5EF4-FFF2-40B4-BE49-F238E27FC236}">
                <a16:creationId xmlns:a16="http://schemas.microsoft.com/office/drawing/2014/main" id="{665F0FC6-9E64-8E43-1607-2ED025C0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85" y="4696412"/>
            <a:ext cx="1718148" cy="19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93C71-3214-62A9-68EF-30905EF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Standards Development - Three Best Practices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2BB60-30D1-70A0-7A3E-72CB4B9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3150C-9675-4025-CB0A-F66E06B1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CBE07-F84D-2203-6F12-CA5E5A88934B}"/>
              </a:ext>
            </a:extLst>
          </p:cNvPr>
          <p:cNvSpPr/>
          <p:nvPr/>
        </p:nvSpPr>
        <p:spPr bwMode="auto">
          <a:xfrm>
            <a:off x="2200276" y="1441450"/>
            <a:ext cx="4233863" cy="518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600" b="1" i="1" u="sng" dirty="0">
                <a:solidFill>
                  <a:schemeClr val="tx1"/>
                </a:solidFill>
              </a:rPr>
              <a:t>Technical Bodies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3GPP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AERO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ATTM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BRAN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DECT</a:t>
            </a:r>
          </a:p>
          <a:p>
            <a:pPr eaLnBrk="1" hangingPunct="1">
              <a:defRPr/>
            </a:pPr>
            <a:r>
              <a:rPr lang="en-GB" sz="1600" b="1" dirty="0" err="1">
                <a:solidFill>
                  <a:schemeClr val="tx1"/>
                </a:solidFill>
              </a:rPr>
              <a:t>eHEALTH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ERM</a:t>
            </a:r>
            <a:br>
              <a:rPr lang="en-GB" sz="1600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ESI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HF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INT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ITS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LI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SmartM2M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MTS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SET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STQ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TCCE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oneM2M</a:t>
            </a:r>
          </a:p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</a:rPr>
              <a:t>etc …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B8414D-E8E6-0521-1846-90CA7C43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2181226"/>
            <a:ext cx="2743200" cy="16303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charset="0"/>
              </a:rPr>
              <a:t>SPECIFICATION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A73C8FB2-6444-63F4-9408-75B84A35B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179764"/>
            <a:ext cx="2732088" cy="1603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charset="0"/>
              </a:rPr>
              <a:t>VALIDATION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0CBD2A10-203D-E28B-EF17-521765136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4257675"/>
            <a:ext cx="2754312" cy="16319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latin typeface="Arial" charset="0"/>
              </a:rPr>
              <a:t>TESTING</a:t>
            </a:r>
          </a:p>
        </p:txBody>
      </p:sp>
      <p:sp>
        <p:nvSpPr>
          <p:cNvPr id="11" name="Rounded Rectangular Callout 14">
            <a:extLst>
              <a:ext uri="{FF2B5EF4-FFF2-40B4-BE49-F238E27FC236}">
                <a16:creationId xmlns:a16="http://schemas.microsoft.com/office/drawing/2014/main" id="{1C9AB03F-408B-DAC7-0DF5-D3B4D714B024}"/>
              </a:ext>
            </a:extLst>
          </p:cNvPr>
          <p:cNvSpPr/>
          <p:nvPr/>
        </p:nvSpPr>
        <p:spPr>
          <a:xfrm>
            <a:off x="6665914" y="3302000"/>
            <a:ext cx="3843337" cy="1219200"/>
          </a:xfrm>
          <a:prstGeom prst="wedgeRoundRectCallout">
            <a:avLst>
              <a:gd name="adj1" fmla="val -74811"/>
              <a:gd name="adj2" fmla="val 121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Validation of standards</a:t>
            </a:r>
            <a:r>
              <a:rPr lang="en-GB" dirty="0">
                <a:solidFill>
                  <a:schemeClr val="tx1"/>
                </a:solidFill>
              </a:rPr>
              <a:t> as an active part of the development process.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Mainly through </a:t>
            </a:r>
            <a:r>
              <a:rPr lang="en-GB" b="1" dirty="0">
                <a:solidFill>
                  <a:schemeClr val="tx1"/>
                </a:solidFill>
              </a:rPr>
              <a:t>peer review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interoperability events</a:t>
            </a:r>
          </a:p>
        </p:txBody>
      </p:sp>
      <p:sp>
        <p:nvSpPr>
          <p:cNvPr id="12" name="Rounded Rectangular Callout 15">
            <a:extLst>
              <a:ext uri="{FF2B5EF4-FFF2-40B4-BE49-F238E27FC236}">
                <a16:creationId xmlns:a16="http://schemas.microsoft.com/office/drawing/2014/main" id="{069812D2-1FE3-FCE1-A08D-DAA5744206DA}"/>
              </a:ext>
            </a:extLst>
          </p:cNvPr>
          <p:cNvSpPr/>
          <p:nvPr/>
        </p:nvSpPr>
        <p:spPr>
          <a:xfrm>
            <a:off x="6724651" y="5070475"/>
            <a:ext cx="3833813" cy="1481138"/>
          </a:xfrm>
          <a:prstGeom prst="wedgeRoundRectCallout">
            <a:avLst>
              <a:gd name="adj1" fmla="val -81862"/>
              <a:gd name="adj2" fmla="val -428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Development of standardised test specifications </a:t>
            </a:r>
            <a:r>
              <a:rPr lang="en-GB" dirty="0">
                <a:solidFill>
                  <a:schemeClr val="tx1"/>
                </a:solidFill>
              </a:rPr>
              <a:t>for key technologies </a:t>
            </a:r>
          </a:p>
        </p:txBody>
      </p:sp>
      <p:sp>
        <p:nvSpPr>
          <p:cNvPr id="13" name="Right Arrow 16">
            <a:extLst>
              <a:ext uri="{FF2B5EF4-FFF2-40B4-BE49-F238E27FC236}">
                <a16:creationId xmlns:a16="http://schemas.microsoft.com/office/drawing/2014/main" id="{777D6188-D0D0-B6E4-9F34-441B91F8FBBC}"/>
              </a:ext>
            </a:extLst>
          </p:cNvPr>
          <p:cNvSpPr/>
          <p:nvPr/>
        </p:nvSpPr>
        <p:spPr bwMode="auto">
          <a:xfrm>
            <a:off x="3182938" y="2138364"/>
            <a:ext cx="53975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ight Arrow 17">
            <a:extLst>
              <a:ext uri="{FF2B5EF4-FFF2-40B4-BE49-F238E27FC236}">
                <a16:creationId xmlns:a16="http://schemas.microsoft.com/office/drawing/2014/main" id="{E92F43F9-5E29-3FDB-B0F2-6B74A7E9325D}"/>
              </a:ext>
            </a:extLst>
          </p:cNvPr>
          <p:cNvSpPr/>
          <p:nvPr/>
        </p:nvSpPr>
        <p:spPr bwMode="auto">
          <a:xfrm rot="10800000">
            <a:off x="3127375" y="5599114"/>
            <a:ext cx="539750" cy="24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5" name="Picture 8" descr="PLUGTESTS">
            <a:extLst>
              <a:ext uri="{FF2B5EF4-FFF2-40B4-BE49-F238E27FC236}">
                <a16:creationId xmlns:a16="http://schemas.microsoft.com/office/drawing/2014/main" id="{2CBAEEA3-FEF6-7112-34FD-58C5AA00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73" y="3441700"/>
            <a:ext cx="1088227" cy="3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20">
            <a:extLst>
              <a:ext uri="{FF2B5EF4-FFF2-40B4-BE49-F238E27FC236}">
                <a16:creationId xmlns:a16="http://schemas.microsoft.com/office/drawing/2014/main" id="{98FB5BBB-3FEF-2622-B035-299FAA9095B0}"/>
              </a:ext>
            </a:extLst>
          </p:cNvPr>
          <p:cNvSpPr/>
          <p:nvPr/>
        </p:nvSpPr>
        <p:spPr>
          <a:xfrm>
            <a:off x="6618288" y="1579563"/>
            <a:ext cx="3860800" cy="1179512"/>
          </a:xfrm>
          <a:prstGeom prst="wedgeRoundRectCallout">
            <a:avLst>
              <a:gd name="adj1" fmla="val -74310"/>
              <a:gd name="adj2" fmla="val 8576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Application of </a:t>
            </a:r>
            <a:r>
              <a:rPr lang="en-GB" b="1" dirty="0">
                <a:solidFill>
                  <a:schemeClr val="tx1"/>
                </a:solidFill>
              </a:rPr>
              <a:t>good standards engineering principles, guidelines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techniques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0C2E6-C3B0-3CF8-970A-51949EADF3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Technical Committee Methods for Testing and Specification (MTS)</a:t>
            </a:r>
          </a:p>
          <a:p>
            <a:pPr lvl="1"/>
            <a:r>
              <a:rPr lang="en-GB" dirty="0"/>
              <a:t>Standardised frameworks, methodologies, languages</a:t>
            </a:r>
          </a:p>
          <a:p>
            <a:pPr lvl="2"/>
            <a:r>
              <a:rPr lang="en-GB" dirty="0"/>
              <a:t>For protocol specification</a:t>
            </a:r>
          </a:p>
          <a:p>
            <a:pPr lvl="2"/>
            <a:r>
              <a:rPr lang="en-GB" dirty="0"/>
              <a:t>For testing</a:t>
            </a:r>
          </a:p>
          <a:p>
            <a:pPr lvl="1"/>
            <a:endParaRPr lang="en-GB" dirty="0"/>
          </a:p>
          <a:p>
            <a:r>
              <a:rPr lang="en-GB" dirty="0"/>
              <a:t>Centre for Testing and Interoperability (CTI) </a:t>
            </a:r>
          </a:p>
          <a:p>
            <a:pPr lvl="1"/>
            <a:r>
              <a:rPr lang="en-GB" dirty="0"/>
              <a:t>Direct support to ETSI Technical Bodies</a:t>
            </a:r>
          </a:p>
          <a:p>
            <a:pPr lvl="1"/>
            <a:r>
              <a:rPr lang="en-GB" dirty="0"/>
              <a:t>CTI experts can be attached to a standardization group and provide hands-on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93C71-3214-62A9-68EF-30905EF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ETSI Support for Interoperability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2BB60-30D1-70A0-7A3E-72CB4B9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3150C-9675-4025-CB0A-F66E06B1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9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93C71-3214-62A9-68EF-30905EF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CTI expertise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2BB60-30D1-70A0-7A3E-72CB4B9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3150C-9675-4025-CB0A-F66E06B1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9C604CDA-2B38-3700-2ACE-A0F830A2F329}"/>
              </a:ext>
            </a:extLst>
          </p:cNvPr>
          <p:cNvGrpSpPr>
            <a:grpSpLocks/>
          </p:cNvGrpSpPr>
          <p:nvPr/>
        </p:nvGrpSpPr>
        <p:grpSpPr bwMode="auto">
          <a:xfrm>
            <a:off x="4286251" y="2683673"/>
            <a:ext cx="3559085" cy="1856577"/>
            <a:chOff x="2762250" y="3144838"/>
            <a:chExt cx="3205163" cy="1395412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FD621ECE-6EA2-AA8E-BAE0-113EE67CB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0" y="3144838"/>
              <a:ext cx="3205163" cy="1395412"/>
            </a:xfrm>
            <a:prstGeom prst="ellipse">
              <a:avLst/>
            </a:prstGeom>
            <a:solidFill>
              <a:srgbClr val="21B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D803D7E-80DB-E547-7A7B-D01F3026E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315" y="3484999"/>
              <a:ext cx="2992437" cy="74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dirty="0">
                  <a:latin typeface="+mj-lt"/>
                </a:rPr>
                <a:t>CTI</a:t>
              </a:r>
              <a:endParaRPr lang="en-GB" b="1" i="1" dirty="0">
                <a:latin typeface="+mj-lt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+mj-lt"/>
                </a:rPr>
                <a:t>Standards Engineering based on methodology and best working practices</a:t>
              </a:r>
            </a:p>
          </p:txBody>
        </p:sp>
      </p:grpSp>
      <p:sp>
        <p:nvSpPr>
          <p:cNvPr id="9" name="Oval 5">
            <a:extLst>
              <a:ext uri="{FF2B5EF4-FFF2-40B4-BE49-F238E27FC236}">
                <a16:creationId xmlns:a16="http://schemas.microsoft.com/office/drawing/2014/main" id="{57D91658-3AA1-AEB6-FE93-D95972176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077" y="1203162"/>
            <a:ext cx="6005845" cy="423908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FF17081C-CB2F-B940-93F8-0CC70FF9AB92}"/>
              </a:ext>
            </a:extLst>
          </p:cNvPr>
          <p:cNvGrpSpPr>
            <a:grpSpLocks/>
          </p:cNvGrpSpPr>
          <p:nvPr/>
        </p:nvGrpSpPr>
        <p:grpSpPr bwMode="auto">
          <a:xfrm>
            <a:off x="2153527" y="2811176"/>
            <a:ext cx="1664079" cy="1256728"/>
            <a:chOff x="877" y="1208"/>
            <a:chExt cx="944" cy="595"/>
          </a:xfrm>
        </p:grpSpPr>
        <p:pic>
          <p:nvPicPr>
            <p:cNvPr id="11" name="Picture 7" descr="MCBD06630_0000[1]">
              <a:extLst>
                <a:ext uri="{FF2B5EF4-FFF2-40B4-BE49-F238E27FC236}">
                  <a16:creationId xmlns:a16="http://schemas.microsoft.com/office/drawing/2014/main" id="{4D3448E6-F480-1A86-372A-6F8540398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1208"/>
              <a:ext cx="57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004C57CF-95BF-F04E-5452-97BCFD539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" y="1657"/>
              <a:ext cx="94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400" b="1" dirty="0">
                  <a:latin typeface="+mj-lt"/>
                </a:rPr>
                <a:t>Training</a:t>
              </a:r>
              <a:endParaRPr lang="en-GB" sz="1200" b="1" dirty="0">
                <a:latin typeface="+mj-lt"/>
              </a:endParaRP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3AC4FCA0-35C1-9F0A-3F17-28D10A1DC7DA}"/>
              </a:ext>
            </a:extLst>
          </p:cNvPr>
          <p:cNvGrpSpPr>
            <a:grpSpLocks/>
          </p:cNvGrpSpPr>
          <p:nvPr/>
        </p:nvGrpSpPr>
        <p:grpSpPr bwMode="auto">
          <a:xfrm>
            <a:off x="3203574" y="4490614"/>
            <a:ext cx="2559579" cy="1229271"/>
            <a:chOff x="818" y="2840"/>
            <a:chExt cx="1452" cy="582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83797DBB-160F-4502-4F55-BCED8C7F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3276"/>
              <a:ext cx="145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400" b="1" dirty="0">
                  <a:latin typeface="+mj-lt"/>
                </a:rPr>
                <a:t>Validation Activities</a:t>
              </a:r>
            </a:p>
          </p:txBody>
        </p:sp>
        <p:pic>
          <p:nvPicPr>
            <p:cNvPr id="15" name="Picture 11" descr="j0105192[1]">
              <a:extLst>
                <a:ext uri="{FF2B5EF4-FFF2-40B4-BE49-F238E27FC236}">
                  <a16:creationId xmlns:a16="http://schemas.microsoft.com/office/drawing/2014/main" id="{F1AD195B-3A96-6839-E98B-2223FBBE6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" y="2840"/>
              <a:ext cx="5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1838490D-B16F-78F9-9409-6EC8650C41F9}"/>
              </a:ext>
            </a:extLst>
          </p:cNvPr>
          <p:cNvGrpSpPr>
            <a:grpSpLocks/>
          </p:cNvGrpSpPr>
          <p:nvPr/>
        </p:nvGrpSpPr>
        <p:grpSpPr bwMode="auto">
          <a:xfrm>
            <a:off x="6121399" y="4602534"/>
            <a:ext cx="2559579" cy="1216597"/>
            <a:chOff x="2041" y="2922"/>
            <a:chExt cx="1452" cy="576"/>
          </a:xfrm>
        </p:grpSpPr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60070174-7046-F6F4-A5E5-11AB813B1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352"/>
              <a:ext cx="145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400" b="1" dirty="0">
                  <a:latin typeface="+mj-lt"/>
                </a:rPr>
                <a:t>Interoperability Events</a:t>
              </a:r>
            </a:p>
          </p:txBody>
        </p:sp>
        <p:pic>
          <p:nvPicPr>
            <p:cNvPr id="18" name="Picture 14" descr="BS00566_[1]">
              <a:extLst>
                <a:ext uri="{FF2B5EF4-FFF2-40B4-BE49-F238E27FC236}">
                  <a16:creationId xmlns:a16="http://schemas.microsoft.com/office/drawing/2014/main" id="{D2000197-4519-D4FB-2DB5-E65494150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2922"/>
              <a:ext cx="79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65C475AC-D9F6-2052-0DB5-000157155515}"/>
              </a:ext>
            </a:extLst>
          </p:cNvPr>
          <p:cNvGrpSpPr>
            <a:grpSpLocks/>
          </p:cNvGrpSpPr>
          <p:nvPr/>
        </p:nvGrpSpPr>
        <p:grpSpPr bwMode="auto">
          <a:xfrm>
            <a:off x="7723566" y="2642397"/>
            <a:ext cx="2559579" cy="1459494"/>
            <a:chOff x="3809" y="1349"/>
            <a:chExt cx="1452" cy="691"/>
          </a:xfrm>
        </p:grpSpPr>
        <p:pic>
          <p:nvPicPr>
            <p:cNvPr id="20" name="Picture 16" descr="MCj04326050000[1]">
              <a:extLst>
                <a:ext uri="{FF2B5EF4-FFF2-40B4-BE49-F238E27FC236}">
                  <a16:creationId xmlns:a16="http://schemas.microsoft.com/office/drawing/2014/main" id="{B4DE2E6B-EDE9-AC12-B68B-F6B71969B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" y="1349"/>
              <a:ext cx="563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B121A050-AE2A-1916-CFBE-4AFD731C3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" y="1894"/>
              <a:ext cx="145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400" b="1" dirty="0">
                  <a:latin typeface="+mj-lt"/>
                </a:rPr>
                <a:t>Test Specifications</a:t>
              </a: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4111E8F4-671E-4290-C301-D250ED6AF359}"/>
              </a:ext>
            </a:extLst>
          </p:cNvPr>
          <p:cNvGrpSpPr>
            <a:grpSpLocks/>
          </p:cNvGrpSpPr>
          <p:nvPr/>
        </p:nvGrpSpPr>
        <p:grpSpPr bwMode="auto">
          <a:xfrm>
            <a:off x="4841104" y="1346578"/>
            <a:ext cx="2559579" cy="1366558"/>
            <a:chOff x="2083" y="906"/>
            <a:chExt cx="1452" cy="647"/>
          </a:xfrm>
        </p:grpSpPr>
        <p:pic>
          <p:nvPicPr>
            <p:cNvPr id="23" name="Picture 19" descr="MCj03008340000[1]">
              <a:extLst>
                <a:ext uri="{FF2B5EF4-FFF2-40B4-BE49-F238E27FC236}">
                  <a16:creationId xmlns:a16="http://schemas.microsoft.com/office/drawing/2014/main" id="{7145DC33-98E9-E6FD-7E46-03B30E601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906"/>
              <a:ext cx="583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600BABBE-503D-BB79-51F7-4B708E3C7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" y="1407"/>
              <a:ext cx="145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400" b="1" dirty="0">
                  <a:latin typeface="+mj-lt"/>
                </a:rPr>
                <a:t>Protocol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4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93C71-3214-62A9-68EF-30905EF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CTI activities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2BB60-30D1-70A0-7A3E-72CB4B9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3150C-9675-4025-CB0A-F66E06B1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Oval 3">
            <a:extLst>
              <a:ext uri="{FF2B5EF4-FFF2-40B4-BE49-F238E27FC236}">
                <a16:creationId xmlns:a16="http://schemas.microsoft.com/office/drawing/2014/main" id="{FF883F12-A3D6-8661-8539-F6ED4D8C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747" y="3034521"/>
            <a:ext cx="3350667" cy="1505729"/>
          </a:xfrm>
          <a:prstGeom prst="ellipse">
            <a:avLst/>
          </a:prstGeom>
          <a:solidFill>
            <a:srgbClr val="21B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4520A0B7-4351-CA6B-84EB-EC21A980D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768" y="3226780"/>
            <a:ext cx="31282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latin typeface="+mj-lt"/>
              </a:rPr>
              <a:t>CTI</a:t>
            </a:r>
            <a:endParaRPr lang="en-GB" sz="1200" b="1" i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Standards Engineering based on methodology and best working practices</a:t>
            </a:r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A7EF84A9-BF42-A3F3-10EC-6BCA79DD3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67" y="2015067"/>
            <a:ext cx="5654147" cy="34379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21E776A9-3E6A-3481-62F8-64FCEE46AF69}"/>
              </a:ext>
            </a:extLst>
          </p:cNvPr>
          <p:cNvGrpSpPr>
            <a:grpSpLocks/>
          </p:cNvGrpSpPr>
          <p:nvPr/>
        </p:nvGrpSpPr>
        <p:grpSpPr bwMode="auto">
          <a:xfrm>
            <a:off x="2364018" y="3066230"/>
            <a:ext cx="1566632" cy="1094609"/>
            <a:chOff x="1035" y="1208"/>
            <a:chExt cx="944" cy="639"/>
          </a:xfrm>
        </p:grpSpPr>
        <p:pic>
          <p:nvPicPr>
            <p:cNvPr id="28" name="Picture 7" descr="MCBD06630_0000[1]">
              <a:extLst>
                <a:ext uri="{FF2B5EF4-FFF2-40B4-BE49-F238E27FC236}">
                  <a16:creationId xmlns:a16="http://schemas.microsoft.com/office/drawing/2014/main" id="{DF10E5F2-5292-D5D2-9DAC-92E81BA44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1208"/>
              <a:ext cx="57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2CD4DF1E-7F9C-0B16-E9C7-88A551DDE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674"/>
              <a:ext cx="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1A4669"/>
                  </a:solidFill>
                  <a:latin typeface="+mj-lt"/>
                </a:rPr>
                <a:t>Training</a:t>
              </a:r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7A3775EB-4371-8C7C-3D03-9413B7EAE330}"/>
              </a:ext>
            </a:extLst>
          </p:cNvPr>
          <p:cNvGrpSpPr>
            <a:grpSpLocks/>
          </p:cNvGrpSpPr>
          <p:nvPr/>
        </p:nvGrpSpPr>
        <p:grpSpPr bwMode="auto">
          <a:xfrm>
            <a:off x="3098933" y="4733694"/>
            <a:ext cx="2409692" cy="1043219"/>
            <a:chOff x="818" y="2840"/>
            <a:chExt cx="1452" cy="609"/>
          </a:xfrm>
        </p:grpSpPr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7EE5780E-856D-2AAD-3AAA-2F10BCA34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3276"/>
              <a:ext cx="1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1A4669"/>
                  </a:solidFill>
                  <a:latin typeface="+mj-lt"/>
                </a:rPr>
                <a:t>Validation Activities</a:t>
              </a:r>
            </a:p>
          </p:txBody>
        </p:sp>
        <p:pic>
          <p:nvPicPr>
            <p:cNvPr id="32" name="Picture 11" descr="j0105192[1]">
              <a:extLst>
                <a:ext uri="{FF2B5EF4-FFF2-40B4-BE49-F238E27FC236}">
                  <a16:creationId xmlns:a16="http://schemas.microsoft.com/office/drawing/2014/main" id="{85C66FA3-CB64-993F-C15E-6B9333A28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" y="2840"/>
              <a:ext cx="5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9DFB7FE2-B146-CCD7-823E-31572299A607}"/>
              </a:ext>
            </a:extLst>
          </p:cNvPr>
          <p:cNvGrpSpPr>
            <a:grpSpLocks/>
          </p:cNvGrpSpPr>
          <p:nvPr/>
        </p:nvGrpSpPr>
        <p:grpSpPr bwMode="auto">
          <a:xfrm>
            <a:off x="6016758" y="4822063"/>
            <a:ext cx="2409692" cy="942151"/>
            <a:chOff x="2041" y="2922"/>
            <a:chExt cx="1452" cy="550"/>
          </a:xfrm>
        </p:grpSpPr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EA0C1D23-8F67-2462-9ABF-2E44D5347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299"/>
              <a:ext cx="1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1A4669"/>
                  </a:solidFill>
                  <a:latin typeface="+mj-lt"/>
                </a:rPr>
                <a:t>Interoperability Events</a:t>
              </a:r>
            </a:p>
          </p:txBody>
        </p:sp>
        <p:pic>
          <p:nvPicPr>
            <p:cNvPr id="35" name="Picture 14" descr="BS00566_[1]">
              <a:extLst>
                <a:ext uri="{FF2B5EF4-FFF2-40B4-BE49-F238E27FC236}">
                  <a16:creationId xmlns:a16="http://schemas.microsoft.com/office/drawing/2014/main" id="{C775534E-10EC-3D95-EE17-8AF4BA53C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2922"/>
              <a:ext cx="79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 Box 15">
            <a:extLst>
              <a:ext uri="{FF2B5EF4-FFF2-40B4-BE49-F238E27FC236}">
                <a16:creationId xmlns:a16="http://schemas.microsoft.com/office/drawing/2014/main" id="{70B84B2C-1F60-85AB-B9E3-6838C793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427" y="2718935"/>
            <a:ext cx="2481054" cy="1606594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sz="1200" b="1" dirty="0">
                <a:latin typeface="+mj-lt"/>
              </a:rPr>
              <a:t>Training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Best Practices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Methodology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Languages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Implementation issues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1200" b="1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68C1D03F-AFCD-3193-A5C7-3516A234D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160" y="4611981"/>
            <a:ext cx="2481053" cy="138499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sz="1200" b="1" dirty="0">
                <a:latin typeface="+mj-lt"/>
              </a:rPr>
              <a:t>Validation Activities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Validation of Standards</a:t>
            </a:r>
            <a:endParaRPr lang="en-GB" sz="12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Peer-review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Simulation by modelling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Interoperability events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D4744B4E-2976-8758-7D59-B87C355D1677}"/>
              </a:ext>
            </a:extLst>
          </p:cNvPr>
          <p:cNvGrpSpPr>
            <a:grpSpLocks/>
          </p:cNvGrpSpPr>
          <p:nvPr/>
        </p:nvGrpSpPr>
        <p:grpSpPr bwMode="auto">
          <a:xfrm>
            <a:off x="7377246" y="2986466"/>
            <a:ext cx="2409692" cy="1229936"/>
            <a:chOff x="3809" y="1349"/>
            <a:chExt cx="1452" cy="718"/>
          </a:xfrm>
        </p:grpSpPr>
        <p:pic>
          <p:nvPicPr>
            <p:cNvPr id="39" name="Picture 18" descr="MCj04326050000[1]">
              <a:extLst>
                <a:ext uri="{FF2B5EF4-FFF2-40B4-BE49-F238E27FC236}">
                  <a16:creationId xmlns:a16="http://schemas.microsoft.com/office/drawing/2014/main" id="{C9FE2423-E0BC-4DD6-744F-8D885CE5D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" y="1349"/>
              <a:ext cx="563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B164AB0A-C848-78C2-2AFC-C7E98DD62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" y="1894"/>
              <a:ext cx="1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1A4669"/>
                  </a:solidFill>
                  <a:latin typeface="+mj-lt"/>
                </a:rPr>
                <a:t>Test Specifications</a:t>
              </a:r>
            </a:p>
          </p:txBody>
        </p:sp>
      </p:grpSp>
      <p:sp>
        <p:nvSpPr>
          <p:cNvPr id="42" name="Text Box 24">
            <a:extLst>
              <a:ext uri="{FF2B5EF4-FFF2-40B4-BE49-F238E27FC236}">
                <a16:creationId xmlns:a16="http://schemas.microsoft.com/office/drawing/2014/main" id="{D966294A-79E6-5D36-C376-E84B9D45A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623" y="2630161"/>
            <a:ext cx="2678542" cy="1606796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sz="1200" b="1" dirty="0">
                <a:latin typeface="+mj-lt"/>
              </a:rPr>
              <a:t>Test Specification</a:t>
            </a:r>
            <a:endParaRPr lang="en-GB" sz="12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Test Planning &amp; Frameworks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Extraction of Requirements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Test Purposes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Test Descriptions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Abstract Test Suite (executable code)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Tool support</a:t>
            </a:r>
          </a:p>
        </p:txBody>
      </p:sp>
      <p:pic>
        <p:nvPicPr>
          <p:cNvPr id="45" name="Picture 27" descr="MCj03008340000[1]">
            <a:extLst>
              <a:ext uri="{FF2B5EF4-FFF2-40B4-BE49-F238E27FC236}">
                <a16:creationId xmlns:a16="http://schemas.microsoft.com/office/drawing/2014/main" id="{4D31DAD0-4F8F-FB6C-6143-9C6FB6F1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10" y="1804199"/>
            <a:ext cx="967528" cy="8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29">
            <a:extLst>
              <a:ext uri="{FF2B5EF4-FFF2-40B4-BE49-F238E27FC236}">
                <a16:creationId xmlns:a16="http://schemas.microsoft.com/office/drawing/2014/main" id="{031F9915-7C23-6597-81B3-5D8540202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865" y="1297535"/>
            <a:ext cx="3119987" cy="138499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sz="1200" b="1" dirty="0">
                <a:latin typeface="+mj-lt"/>
              </a:rPr>
              <a:t>Protocol Design and Specification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Application of best practice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3-Stage approach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Techniques such as: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GB" sz="1200" b="1" dirty="0">
                <a:solidFill>
                  <a:srgbClr val="000000"/>
                </a:solidFill>
                <a:latin typeface="+mj-lt"/>
              </a:rPr>
              <a:t>   UML, MSC, ASN.1, XML, </a:t>
            </a:r>
            <a:r>
              <a:rPr lang="en-GB" sz="1200" b="1" dirty="0" err="1">
                <a:solidFill>
                  <a:srgbClr val="000000"/>
                </a:solidFill>
                <a:latin typeface="+mj-lt"/>
              </a:rPr>
              <a:t>openAPI</a:t>
            </a:r>
            <a:r>
              <a:rPr lang="en-GB" sz="1200" b="1" dirty="0">
                <a:solidFill>
                  <a:srgbClr val="000000"/>
                </a:solidFill>
                <a:latin typeface="+mj-lt"/>
              </a:rPr>
              <a:t>, etc…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" name="Text Box 30">
            <a:extLst>
              <a:ext uri="{FF2B5EF4-FFF2-40B4-BE49-F238E27FC236}">
                <a16:creationId xmlns:a16="http://schemas.microsoft.com/office/drawing/2014/main" id="{3BA07109-9924-8177-5D95-5D8F40EA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116" y="4628066"/>
            <a:ext cx="2481053" cy="1606594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GB" sz="1200" b="1" dirty="0">
                <a:latin typeface="+mj-lt"/>
              </a:rPr>
              <a:t>Interoperability Events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Organizational &amp;Technical</a:t>
            </a:r>
            <a:endParaRPr lang="en-GB" sz="12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Logistics, website, press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Registration, NDA, promo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Test platform and IT</a:t>
            </a:r>
            <a:endParaRPr lang="en-GB" sz="12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Monitoring, test results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</a:rPr>
              <a:t> Feedback to TC</a:t>
            </a: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6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6C871-3A3D-B72B-FB28-E973B0809C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dirty="0"/>
              <a:t>Specification of minimum requirements to achieve interoperability, while leaving room for product differentiation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Unambiguous protocol specification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Protocol engineering techniques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Consistent and precise language use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Naming conventions, editing rules</a:t>
            </a:r>
          </a:p>
          <a:p>
            <a:pPr>
              <a:lnSpc>
                <a:spcPct val="80000"/>
              </a:lnSpc>
            </a:pPr>
            <a:r>
              <a:rPr lang="en-GB" altLang="en-US" dirty="0"/>
              <a:t>Testability must be built in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Where applicable use of standardized technical notations</a:t>
            </a: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ASN.1</a:t>
            </a:r>
            <a:r>
              <a:rPr lang="en-US" altLang="en-US" dirty="0"/>
              <a:t>, MSCs, SDL, UML, </a:t>
            </a:r>
            <a:r>
              <a:rPr lang="en-US" altLang="en-US" dirty="0" err="1"/>
              <a:t>IDL</a:t>
            </a:r>
            <a:r>
              <a:rPr lang="en-US" altLang="en-US" dirty="0"/>
              <a:t>, XML, etc.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A324C9-75AF-77BF-8A4E-09F64E19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Interoperability must be built in!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DAD7-9800-89F5-BDEC-D19C5380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D53D-200A-6BCE-0226-53CE9BCE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C756E-A348-536C-6A4C-38B215D43A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1077" y="1074415"/>
            <a:ext cx="11399026" cy="4680000"/>
          </a:xfrm>
        </p:spPr>
        <p:txBody>
          <a:bodyPr>
            <a:normAutofit/>
          </a:bodyPr>
          <a:lstStyle/>
          <a:p>
            <a:r>
              <a:rPr lang="en-GB" altLang="en-US" dirty="0"/>
              <a:t>Validation reveals problems/errors in standards</a:t>
            </a:r>
          </a:p>
          <a:p>
            <a:r>
              <a:rPr lang="en-GB" altLang="en-US" dirty="0"/>
              <a:t>Provides an opportunity to correct errors in a controlled manner</a:t>
            </a:r>
          </a:p>
          <a:p>
            <a:pPr lvl="1"/>
            <a:r>
              <a:rPr lang="en-GB" altLang="en-US" dirty="0"/>
              <a:t>Decreases time to market</a:t>
            </a:r>
          </a:p>
          <a:p>
            <a:pPr lvl="1"/>
            <a:r>
              <a:rPr lang="en-GB" altLang="en-US" dirty="0"/>
              <a:t>Late fixes in the product cycle are more expensive than early ones</a:t>
            </a:r>
          </a:p>
          <a:p>
            <a:r>
              <a:rPr lang="en-GB" altLang="en-US" dirty="0"/>
              <a:t>Validated standards give a higher chance of interoperable products</a:t>
            </a:r>
          </a:p>
          <a:p>
            <a:pPr lvl="1"/>
            <a:r>
              <a:rPr lang="en-GB" altLang="en-US" dirty="0"/>
              <a:t>Assurance that they provide the right functionality</a:t>
            </a:r>
          </a:p>
          <a:p>
            <a:pPr lvl="1"/>
            <a:r>
              <a:rPr lang="en-GB" altLang="en-US" dirty="0"/>
              <a:t>Gives manufacturers and operators confidence to implement and go to market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B016CD-57BA-6E17-D9C0-09441810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Why Validate Standards?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F3B5-F293-81DB-DED6-E000ED92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8AD1-0FDD-97CC-D351-A1285B8E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6DB7ED-6E8F-8B2A-4D1A-CE5E338301FE}"/>
              </a:ext>
            </a:extLst>
          </p:cNvPr>
          <p:cNvGrpSpPr/>
          <p:nvPr/>
        </p:nvGrpSpPr>
        <p:grpSpPr>
          <a:xfrm>
            <a:off x="2495703" y="4226012"/>
            <a:ext cx="6906553" cy="2516360"/>
            <a:chOff x="949432" y="2049464"/>
            <a:chExt cx="9361381" cy="3970117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65A1BC11-EB80-7BD5-ABB3-8D1EC4CB9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790" y="5133460"/>
              <a:ext cx="7756525" cy="31563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5C1A5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GB" altLang="en-US" sz="7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Development of Base Standards</a:t>
              </a:r>
            </a:p>
          </p:txBody>
        </p:sp>
        <p:sp>
          <p:nvSpPr>
            <p:cNvPr id="8" name="Text Box 31">
              <a:extLst>
                <a:ext uri="{FF2B5EF4-FFF2-40B4-BE49-F238E27FC236}">
                  <a16:creationId xmlns:a16="http://schemas.microsoft.com/office/drawing/2014/main" id="{C52B6D37-15F6-869B-7A3B-8123AE0AA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063" y="4692650"/>
              <a:ext cx="2000250" cy="3156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700" dirty="0">
                  <a:solidFill>
                    <a:schemeClr val="bg2"/>
                  </a:solidFill>
                  <a:latin typeface="Arial" charset="0"/>
                </a:rPr>
                <a:t>Peer Review</a:t>
              </a:r>
            </a:p>
          </p:txBody>
        </p:sp>
        <p:sp>
          <p:nvSpPr>
            <p:cNvPr id="9" name="Text Box 32">
              <a:extLst>
                <a:ext uri="{FF2B5EF4-FFF2-40B4-BE49-F238E27FC236}">
                  <a16:creationId xmlns:a16="http://schemas.microsoft.com/office/drawing/2014/main" id="{76079FBE-896C-8E12-7774-A52E4E992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438" y="4335464"/>
              <a:ext cx="2214562" cy="3156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700" dirty="0">
                  <a:solidFill>
                    <a:schemeClr val="bg2"/>
                  </a:solidFill>
                  <a:latin typeface="Arial" charset="0"/>
                </a:rPr>
                <a:t>Modelling and Simulation</a:t>
              </a: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E4EDE040-8096-E8B5-FCE2-80E49EED5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814" y="3978277"/>
              <a:ext cx="1857375" cy="3156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700" dirty="0">
                  <a:solidFill>
                    <a:schemeClr val="bg2"/>
                  </a:solidFill>
                  <a:latin typeface="Arial" charset="0"/>
                </a:rPr>
                <a:t>Prototyping</a:t>
              </a:r>
            </a:p>
          </p:txBody>
        </p:sp>
        <p:sp>
          <p:nvSpPr>
            <p:cNvPr id="11" name="AutoShape 42">
              <a:extLst>
                <a:ext uri="{FF2B5EF4-FFF2-40B4-BE49-F238E27FC236}">
                  <a16:creationId xmlns:a16="http://schemas.microsoft.com/office/drawing/2014/main" id="{12AAF5AF-39AA-9A28-53DB-E5D6DBB945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67313" y="3978276"/>
              <a:ext cx="857250" cy="1071563"/>
            </a:xfrm>
            <a:prstGeom prst="upArrow">
              <a:avLst>
                <a:gd name="adj1" fmla="val 50000"/>
                <a:gd name="adj2" fmla="val 4887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9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8799F025-FDCF-609B-6091-DB779A433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313" y="3621088"/>
              <a:ext cx="5072062" cy="3156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700" dirty="0">
                  <a:latin typeface="Arial" charset="0"/>
                </a:rPr>
                <a:t>Interoperability Events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7542E983-C995-F064-5700-C6FD48CA3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612" y="2478089"/>
              <a:ext cx="8331201" cy="339911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GB" altLang="en-US" sz="800" b="1">
                  <a:solidFill>
                    <a:schemeClr val="tx1"/>
                  </a:solidFill>
                  <a:latin typeface="Arial" panose="020B0604020202020204" pitchFamily="34" charset="0"/>
                </a:rPr>
                <a:t>Products mature from prototypes to commercial products</a:t>
              </a:r>
            </a:p>
          </p:txBody>
        </p: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CFC6EE26-E64E-3BE0-D673-C141B3F41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4063" y="2049464"/>
              <a:ext cx="8286750" cy="364188"/>
              <a:chOff x="500063" y="1714487"/>
              <a:chExt cx="8286750" cy="364188"/>
            </a:xfrm>
          </p:grpSpPr>
          <p:cxnSp>
            <p:nvCxnSpPr>
              <p:cNvPr id="17" name="Straight Arrow Connector 27">
                <a:extLst>
                  <a:ext uri="{FF2B5EF4-FFF2-40B4-BE49-F238E27FC236}">
                    <a16:creationId xmlns:a16="http://schemas.microsoft.com/office/drawing/2014/main" id="{F2AC661A-426D-556D-BDD0-8B80AE9E89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0063" y="1929123"/>
                <a:ext cx="8286750" cy="159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Box 28">
                <a:extLst>
                  <a:ext uri="{FF2B5EF4-FFF2-40B4-BE49-F238E27FC236}">
                    <a16:creationId xmlns:a16="http://schemas.microsoft.com/office/drawing/2014/main" id="{1A387899-6B37-0410-EF49-6803699B5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813" y="1714487"/>
                <a:ext cx="928688" cy="36418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9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Time</a:t>
                </a:r>
              </a:p>
            </p:txBody>
          </p:sp>
        </p:grpSp>
        <p:sp>
          <p:nvSpPr>
            <p:cNvPr id="15" name="AutoShape 37">
              <a:extLst>
                <a:ext uri="{FF2B5EF4-FFF2-40B4-BE49-F238E27FC236}">
                  <a16:creationId xmlns:a16="http://schemas.microsoft.com/office/drawing/2014/main" id="{66D29D97-023B-9A66-C1C7-A58097804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938" y="2906714"/>
              <a:ext cx="857250" cy="1000125"/>
            </a:xfrm>
            <a:prstGeom prst="upArrow">
              <a:avLst>
                <a:gd name="adj1" fmla="val 50000"/>
                <a:gd name="adj2" fmla="val 48881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en-US" sz="9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" name="Picture 15" descr="A logo of a company&#10;&#10;Description automatically generated">
              <a:extLst>
                <a:ext uri="{FF2B5EF4-FFF2-40B4-BE49-F238E27FC236}">
                  <a16:creationId xmlns:a16="http://schemas.microsoft.com/office/drawing/2014/main" id="{4998CE9D-66A6-1A75-3563-59FBAD1ED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32" y="5231739"/>
              <a:ext cx="1789006" cy="787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85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2D6A60-4A30-634B-00F2-0DE36FF8A5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/>
              <a:t>ETSI Plugtests events</a:t>
            </a:r>
          </a:p>
          <a:p>
            <a:pPr lvl="1">
              <a:lnSpc>
                <a:spcPct val="80000"/>
              </a:lnSpc>
            </a:pPr>
            <a:r>
              <a:rPr lang="en-GB" altLang="en-US"/>
              <a:t> Open to members and non-members</a:t>
            </a:r>
          </a:p>
          <a:p>
            <a:pPr>
              <a:lnSpc>
                <a:spcPct val="80000"/>
              </a:lnSpc>
            </a:pPr>
            <a:r>
              <a:rPr lang="en-GB" altLang="en-US"/>
              <a:t> Aim is to validate standards </a:t>
            </a:r>
          </a:p>
          <a:p>
            <a:pPr lvl="1">
              <a:lnSpc>
                <a:spcPct val="80000"/>
              </a:lnSpc>
            </a:pPr>
            <a:r>
              <a:rPr lang="en-GB" altLang="en-US"/>
              <a:t> Feedback (Change Requests) to relevant technical bodies</a:t>
            </a:r>
          </a:p>
          <a:p>
            <a:pPr lvl="1">
              <a:lnSpc>
                <a:spcPct val="80000"/>
              </a:lnSpc>
            </a:pPr>
            <a:r>
              <a:rPr lang="en-GB" altLang="en-US"/>
              <a:t> A tool to develop and mature standards</a:t>
            </a:r>
          </a:p>
          <a:p>
            <a:pPr>
              <a:lnSpc>
                <a:spcPct val="80000"/>
              </a:lnSpc>
            </a:pPr>
            <a:r>
              <a:rPr lang="en-GB" altLang="en-US"/>
              <a:t> But product testing and debugging are useful by-products</a:t>
            </a:r>
          </a:p>
          <a:p>
            <a:pPr lvl="1">
              <a:lnSpc>
                <a:spcPct val="80000"/>
              </a:lnSpc>
            </a:pPr>
            <a:r>
              <a:rPr lang="en-GB" altLang="en-US"/>
              <a:t> Vendors validate their understanding of standards and their implementation</a:t>
            </a:r>
          </a:p>
          <a:p>
            <a:pPr lvl="1">
              <a:lnSpc>
                <a:spcPct val="80000"/>
              </a:lnSpc>
            </a:pPr>
            <a:r>
              <a:rPr lang="en-GB" altLang="en-US"/>
              <a:t> Achieve in one week what would otherwise take months</a:t>
            </a:r>
          </a:p>
          <a:p>
            <a:pPr>
              <a:lnSpc>
                <a:spcPct val="80000"/>
              </a:lnSpc>
            </a:pPr>
            <a:r>
              <a:rPr lang="en-GB" altLang="en-US"/>
              <a:t> Promote technology and community</a:t>
            </a:r>
          </a:p>
          <a:p>
            <a:pPr lvl="1">
              <a:lnSpc>
                <a:spcPct val="80000"/>
              </a:lnSpc>
            </a:pPr>
            <a:r>
              <a:rPr lang="en-GB" altLang="en-US"/>
              <a:t> Develop new ideas, confirm existing ones</a:t>
            </a:r>
            <a:endParaRPr lang="en-GB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55BFB-3210-B685-22E4-207C5DD9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Validation through Interop Events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54353-118D-82B2-F433-47500F1B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FAE9-19DB-0A81-BDF6-3D3C8F7F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8" descr="PLUGTESTS">
            <a:extLst>
              <a:ext uri="{FF2B5EF4-FFF2-40B4-BE49-F238E27FC236}">
                <a16:creationId xmlns:a16="http://schemas.microsoft.com/office/drawing/2014/main" id="{4D43DEFC-7516-7BE6-79D9-A0573FB4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9" y="4961467"/>
            <a:ext cx="3419040" cy="9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6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(6463)_ETSI_EaS_MasterTechStandardization_Template_V4" id="{17CBCE22-09A4-C84E-B54C-D4B6A9CA17DE}" vid="{05BA0E81-AF88-A44F-99B3-20D27D405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219bd8-7449-422b-ad2b-4f57349c10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DCAE1B372EE479DE326245DCEE78C" ma:contentTypeVersion="8" ma:contentTypeDescription="Create a new document." ma:contentTypeScope="" ma:versionID="1f34124b8aaf7652ddab487374c1d25e">
  <xsd:schema xmlns:xsd="http://www.w3.org/2001/XMLSchema" xmlns:xs="http://www.w3.org/2001/XMLSchema" xmlns:p="http://schemas.microsoft.com/office/2006/metadata/properties" xmlns:ns3="ba219bd8-7449-422b-ad2b-4f57349c1045" xmlns:ns4="1315b6bd-0bdd-4078-985c-46b6b4a87f33" targetNamespace="http://schemas.microsoft.com/office/2006/metadata/properties" ma:root="true" ma:fieldsID="88597f3a37f890a6604be9e8852935d4" ns3:_="" ns4:_="">
    <xsd:import namespace="ba219bd8-7449-422b-ad2b-4f57349c1045"/>
    <xsd:import namespace="1315b6bd-0bdd-4078-985c-46b6b4a87f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19bd8-7449-422b-ad2b-4f57349c1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5b6bd-0bdd-4078-985c-46b6b4a87f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00E5BB-6523-4DAF-A988-4212FA240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219bd8-7449-422b-ad2b-4f57349c1045"/>
    <ds:schemaRef ds:uri="1315b6bd-0bdd-4078-985c-46b6b4a87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ETSI_EaS_MasterTechStandardization_Template_final</Template>
  <TotalTime>392</TotalTime>
  <Words>763</Words>
  <Application>Microsoft Office PowerPoint</Application>
  <PresentationFormat>Widescreen</PresentationFormat>
  <Paragraphs>159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.Hiragino Kaku Gothic Interface W3</vt:lpstr>
      <vt:lpstr>Aptos</vt:lpstr>
      <vt:lpstr>Arial</vt:lpstr>
      <vt:lpstr>Calibri</vt:lpstr>
      <vt:lpstr>Courier New</vt:lpstr>
      <vt:lpstr>Wingdings</vt:lpstr>
      <vt:lpstr>Office Theme</vt:lpstr>
      <vt:lpstr>How We Make Better Standards Testing and Interoperability</vt:lpstr>
      <vt:lpstr>ETSI and Interoperability</vt:lpstr>
      <vt:lpstr>Standards Development - Three Best Practices</vt:lpstr>
      <vt:lpstr>ETSI Support for Interoperability </vt:lpstr>
      <vt:lpstr>CTI expertise </vt:lpstr>
      <vt:lpstr>CTI activities </vt:lpstr>
      <vt:lpstr>Interoperability must be built in!</vt:lpstr>
      <vt:lpstr>Why Validate Standards?</vt:lpstr>
      <vt:lpstr>Validation through Interop Events</vt:lpstr>
      <vt:lpstr>Series of IOP Events</vt:lpstr>
      <vt:lpstr>Plugtests™ can look like this…</vt:lpstr>
      <vt:lpstr>… or this (Car2Car Interop)</vt:lpstr>
      <vt:lpstr>Useful 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d'Esclercs</dc:creator>
  <cp:lastModifiedBy>Howard Benn</cp:lastModifiedBy>
  <cp:revision>16</cp:revision>
  <cp:lastPrinted>2024-08-08T17:05:53Z</cp:lastPrinted>
  <dcterms:created xsi:type="dcterms:W3CDTF">2024-09-24T07:37:21Z</dcterms:created>
  <dcterms:modified xsi:type="dcterms:W3CDTF">2025-07-29T08:29:51Z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0x010100B84DCAE1B372EE479DE326245DCEE78C</vt:lpwstr>
  </property>
</Properties>
</file>