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06" r:id="rId5"/>
    <p:sldId id="307" r:id="rId6"/>
    <p:sldId id="308" r:id="rId7"/>
    <p:sldId id="325" r:id="rId8"/>
    <p:sldId id="309" r:id="rId9"/>
    <p:sldId id="326" r:id="rId10"/>
    <p:sldId id="311" r:id="rId11"/>
    <p:sldId id="313" r:id="rId12"/>
    <p:sldId id="315" r:id="rId13"/>
    <p:sldId id="32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1A5B"/>
    <a:srgbClr val="779F38"/>
    <a:srgbClr val="B4008C"/>
    <a:srgbClr val="F06E0A"/>
    <a:srgbClr val="F06678"/>
    <a:srgbClr val="F358B5"/>
    <a:srgbClr val="E00087"/>
    <a:srgbClr val="EC008C"/>
    <a:srgbClr val="FF4DB5"/>
    <a:srgbClr val="FF5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5853"/>
  </p:normalViewPr>
  <p:slideViewPr>
    <p:cSldViewPr snapToGrid="0" showGuides="1">
      <p:cViewPr varScale="1">
        <p:scale>
          <a:sx n="155" d="100"/>
          <a:sy n="155" d="100"/>
        </p:scale>
        <p:origin x="76" y="96"/>
      </p:cViewPr>
      <p:guideLst>
        <p:guide orient="horz" pos="2160"/>
        <p:guide pos="3840"/>
      </p:guideLst>
    </p:cSldViewPr>
  </p:slideViewPr>
  <p:outlineViewPr>
    <p:cViewPr>
      <p:scale>
        <a:sx n="100" d="100"/>
        <a:sy n="100" d="100"/>
      </p:scale>
      <p:origin x="-11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8F38A-9D17-492D-9315-8AB046B33D8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61B5A-64FC-4082-879A-B8F9B344F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74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Partner Presentation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72223C2-603C-E4E5-6D1C-2C5B265FCEE0}"/>
              </a:ext>
            </a:extLst>
          </p:cNvPr>
          <p:cNvSpPr/>
          <p:nvPr userDrawn="1"/>
        </p:nvSpPr>
        <p:spPr>
          <a:xfrm>
            <a:off x="6732026" y="2907108"/>
            <a:ext cx="5459974" cy="3950892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C8E7994-4D9D-70BB-4A98-2ED9FCA595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788" y="2542641"/>
            <a:ext cx="9859035" cy="1549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8" name="Text Placeholder 19">
            <a:extLst>
              <a:ext uri="{FF2B5EF4-FFF2-40B4-BE49-F238E27FC236}">
                <a16:creationId xmlns:a16="http://schemas.microsoft.com/office/drawing/2014/main" id="{D4C59A32-9FDE-3EAE-95C3-44438A9B8F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83404" y="5275881"/>
            <a:ext cx="2038350" cy="877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[Education Organization]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FF8869A-B311-4392-447A-5A5FF6647CAB}"/>
              </a:ext>
            </a:extLst>
          </p:cNvPr>
          <p:cNvSpPr txBox="1"/>
          <p:nvPr userDrawn="1"/>
        </p:nvSpPr>
        <p:spPr>
          <a:xfrm>
            <a:off x="7352253" y="5324156"/>
            <a:ext cx="230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 collaboration with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833CA06C-6579-A2DC-C48F-C2F8B0D5B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4B52F16-8F26-F1EF-174F-9AD4F9DEAF73}"/>
              </a:ext>
            </a:extLst>
          </p:cNvPr>
          <p:cNvSpPr txBox="1"/>
          <p:nvPr userDrawn="1"/>
        </p:nvSpPr>
        <p:spPr>
          <a:xfrm>
            <a:off x="682790" y="6390104"/>
            <a:ext cx="2659439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3E35945D-96DB-6D65-5DC7-3D2700BF8C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667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1000">
                <a:schemeClr val="tx1"/>
              </a:gs>
              <a:gs pos="99000">
                <a:schemeClr val="accent5"/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3" name="מציין מיקום של כותרת 1">
            <a:extLst>
              <a:ext uri="{FF2B5EF4-FFF2-40B4-BE49-F238E27FC236}">
                <a16:creationId xmlns:a16="http://schemas.microsoft.com/office/drawing/2014/main" id="{25C866E2-1BD8-7425-29FD-3FDC272CD3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מציין מיקום תוכן 4">
            <a:extLst>
              <a:ext uri="{FF2B5EF4-FFF2-40B4-BE49-F238E27FC236}">
                <a16:creationId xmlns:a16="http://schemas.microsoft.com/office/drawing/2014/main" id="{92845BCF-FC05-10E5-3F0B-A4F3AA267CE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50422-143F-D2ED-CCE2-EBF705FD2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AE6672-0BD4-2D68-B803-1DBAAFBB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black background with white text">
            <a:extLst>
              <a:ext uri="{FF2B5EF4-FFF2-40B4-BE49-F238E27FC236}">
                <a16:creationId xmlns:a16="http://schemas.microsoft.com/office/drawing/2014/main" id="{D3A2C936-5FD1-ECD7-C13D-32BFA9BC3F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02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B8243C-5F10-128B-B838-E2E4A8F0A83B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1000">
                <a:schemeClr val="tx1"/>
              </a:gs>
              <a:gs pos="99000">
                <a:schemeClr val="accent5"/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749780C8-080E-A85E-2449-129798E40D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  <p:sp>
        <p:nvSpPr>
          <p:cNvPr id="18" name="מציין מיקום תוכן 4">
            <a:extLst>
              <a:ext uri="{FF2B5EF4-FFF2-40B4-BE49-F238E27FC236}">
                <a16:creationId xmlns:a16="http://schemas.microsoft.com/office/drawing/2014/main" id="{02FA69DF-81F7-ED76-B51E-78A6C527C4B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157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 baseline="30000"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3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0C3928D3-22B4-F3D0-684B-B67BB6C1AF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89414" y="1600571"/>
            <a:ext cx="5112169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 marL="2286000" indent="0">
              <a:buNone/>
              <a:defRPr>
                <a:solidFill>
                  <a:schemeClr val="tx2"/>
                </a:solidFill>
              </a:defRPr>
            </a:lvl6pPr>
            <a:lvl7pPr marL="2743200" indent="0">
              <a:buNone/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3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7" name="מציין מיקום של כותרת 1">
            <a:extLst>
              <a:ext uri="{FF2B5EF4-FFF2-40B4-BE49-F238E27FC236}">
                <a16:creationId xmlns:a16="http://schemas.microsoft.com/office/drawing/2014/main" id="{D8DA8D22-E988-B58C-9612-C8F435ABE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CA1540-3DCC-CAD1-F8A9-82CA692D761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3B87D02-5453-A183-FB9A-8D3748CDFD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1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41000">
                <a:schemeClr val="tx1">
                  <a:shade val="30000"/>
                  <a:satMod val="115000"/>
                </a:schemeClr>
              </a:gs>
              <a:gs pos="75000">
                <a:schemeClr val="tx1">
                  <a:shade val="67500"/>
                  <a:satMod val="115000"/>
                </a:schemeClr>
              </a:gs>
              <a:gs pos="100000">
                <a:schemeClr val="tx1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0FA2DE4-C1E7-4174-15F6-9F0831839B7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BDBA85A6-1C85-B17D-C037-5E3359CDFE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94DC164-A02C-1A1D-509E-9DABEB4F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BB40D4D-C29C-BC62-1119-712CDE84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43C5CBE0-6E78-4129-E8CF-7721D67C54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8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13000">
                <a:srgbClr val="5C1A5B"/>
              </a:gs>
              <a:gs pos="97000">
                <a:schemeClr val="accent2">
                  <a:shade val="100000"/>
                  <a:satMod val="115000"/>
                </a:schemeClr>
              </a:gs>
            </a:gsLst>
            <a:lin ang="0" scaled="0"/>
            <a:tileRect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398B2DF0-3982-F23E-346C-6DBF145274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F8095A07-AB8A-E15C-0F60-7386DF5495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91AC96C-9A33-EC3F-4859-66A4A4ED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69FBDF9-0694-D676-E6CE-9E0D40A01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352BEF57-C336-8E94-D9BF-06045B2EC3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90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0">
                <a:srgbClr val="F358B5"/>
              </a:gs>
              <a:gs pos="100000">
                <a:srgbClr val="E00087"/>
              </a:gs>
            </a:gsLst>
            <a:lin ang="10800000" scaled="0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0448BE69-4945-AB3A-5F82-2166CED0559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77C461AE-09E3-4B8C-02A2-8E9522A315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1B8C018-D7C7-FA70-DCEC-C0ECA217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5654409-E8F9-360D-1859-44F04D87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237E8634-84CF-E774-EA8C-70B0F78886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29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9BEF46B-E773-0A69-B2B3-322675B8C8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9639B249-A991-A4ED-8C02-B7F859617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A116159-9E0D-3A64-01C0-B918F9DA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061D2C8-F32B-78AD-FEC2-E2313B4F7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B56FE2B9-E91B-5684-394F-E5EC66AAD2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79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1"/>
            <a:ext cx="12192000" cy="1003299"/>
          </a:xfrm>
          <a:prstGeom prst="rect">
            <a:avLst/>
          </a:prstGeom>
          <a:gradFill flip="none" rotWithShape="1">
            <a:gsLst>
              <a:gs pos="69000">
                <a:schemeClr val="tx2"/>
              </a:gs>
              <a:gs pos="0">
                <a:srgbClr val="B4008C"/>
              </a:gs>
            </a:gsLst>
            <a:lin ang="10800000" scaled="1"/>
            <a:tileRect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52C0E2E-BD89-6E13-FE02-2DFCE9B3054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90118" y="1600571"/>
            <a:ext cx="11399026" cy="468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457200" indent="-457200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41A27959-24B8-8497-F686-54A71E3099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118" y="219456"/>
            <a:ext cx="8515281" cy="565808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FF8C4B5-508B-B6F0-62E8-9C03B084A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665CA21-EF95-ABC8-BFDA-CBF24B924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8EE3BF0D-1442-C94A-DC41-5CA437759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15" y="159668"/>
            <a:ext cx="2580730" cy="68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1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You_2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697" y="582756"/>
            <a:ext cx="2052600" cy="6173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817762-B725-31A0-2C74-A7A634646C75}"/>
              </a:ext>
            </a:extLst>
          </p:cNvPr>
          <p:cNvSpPr txBox="1"/>
          <p:nvPr userDrawn="1"/>
        </p:nvSpPr>
        <p:spPr>
          <a:xfrm>
            <a:off x="564407" y="6220827"/>
            <a:ext cx="1510578" cy="43088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©ETSI 2025.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 All rights reserved.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83273713-1FEE-8B5C-D929-73CB0ED6BCF4}"/>
              </a:ext>
            </a:extLst>
          </p:cNvPr>
          <p:cNvSpPr/>
          <p:nvPr userDrawn="1"/>
        </p:nvSpPr>
        <p:spPr>
          <a:xfrm>
            <a:off x="2145067" y="1773372"/>
            <a:ext cx="10046933" cy="5096351"/>
          </a:xfrm>
          <a:custGeom>
            <a:avLst/>
            <a:gdLst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9847385 w 10046677"/>
              <a:gd name="connsiteY5" fmla="*/ 4853354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9847385 w 10046677"/>
              <a:gd name="connsiteY4" fmla="*/ 5040923 h 5040923"/>
              <a:gd name="connsiteX5" fmla="*/ 10046677 w 10046677"/>
              <a:gd name="connsiteY5" fmla="*/ 5040923 h 5040923"/>
              <a:gd name="connsiteX6" fmla="*/ 10046677 w 10046677"/>
              <a:gd name="connsiteY6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40523 h 5040923"/>
              <a:gd name="connsiteX1" fmla="*/ 3938954 w 10046677"/>
              <a:gd name="connsiteY1" fmla="*/ 0 h 5040923"/>
              <a:gd name="connsiteX2" fmla="*/ 0 w 10046677"/>
              <a:gd name="connsiteY2" fmla="*/ 3704492 h 5040923"/>
              <a:gd name="connsiteX3" fmla="*/ 316523 w 10046677"/>
              <a:gd name="connsiteY3" fmla="*/ 5040923 h 5040923"/>
              <a:gd name="connsiteX4" fmla="*/ 10046677 w 10046677"/>
              <a:gd name="connsiteY4" fmla="*/ 5040923 h 5040923"/>
              <a:gd name="connsiteX5" fmla="*/ 10046677 w 10046677"/>
              <a:gd name="connsiteY5" fmla="*/ 1840523 h 5040923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677 w 10046677"/>
              <a:gd name="connsiteY0" fmla="*/ 1895951 h 5096351"/>
              <a:gd name="connsiteX1" fmla="*/ 3938954 w 10046677"/>
              <a:gd name="connsiteY1" fmla="*/ 55428 h 5096351"/>
              <a:gd name="connsiteX2" fmla="*/ 0 w 10046677"/>
              <a:gd name="connsiteY2" fmla="*/ 3759920 h 5096351"/>
              <a:gd name="connsiteX3" fmla="*/ 316523 w 10046677"/>
              <a:gd name="connsiteY3" fmla="*/ 5096351 h 5096351"/>
              <a:gd name="connsiteX4" fmla="*/ 10046677 w 10046677"/>
              <a:gd name="connsiteY4" fmla="*/ 5096351 h 5096351"/>
              <a:gd name="connsiteX5" fmla="*/ 10046677 w 10046677"/>
              <a:gd name="connsiteY5" fmla="*/ 1895951 h 5096351"/>
              <a:gd name="connsiteX0" fmla="*/ 10046933 w 10046933"/>
              <a:gd name="connsiteY0" fmla="*/ 1895951 h 5096351"/>
              <a:gd name="connsiteX1" fmla="*/ 3939210 w 10046933"/>
              <a:gd name="connsiteY1" fmla="*/ 55428 h 5096351"/>
              <a:gd name="connsiteX2" fmla="*/ 256 w 10046933"/>
              <a:gd name="connsiteY2" fmla="*/ 3759920 h 5096351"/>
              <a:gd name="connsiteX3" fmla="*/ 316779 w 10046933"/>
              <a:gd name="connsiteY3" fmla="*/ 5096351 h 5096351"/>
              <a:gd name="connsiteX4" fmla="*/ 10046933 w 10046933"/>
              <a:gd name="connsiteY4" fmla="*/ 5096351 h 5096351"/>
              <a:gd name="connsiteX5" fmla="*/ 10046933 w 10046933"/>
              <a:gd name="connsiteY5" fmla="*/ 1895951 h 5096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46933" h="5096351">
                <a:moveTo>
                  <a:pt x="10046933" y="1895951"/>
                </a:moveTo>
                <a:cubicBezTo>
                  <a:pt x="8396787" y="625218"/>
                  <a:pt x="6289443" y="-231176"/>
                  <a:pt x="3939210" y="55428"/>
                </a:cubicBezTo>
                <a:cubicBezTo>
                  <a:pt x="1668963" y="418722"/>
                  <a:pt x="13078" y="1982164"/>
                  <a:pt x="256" y="3759920"/>
                </a:cubicBezTo>
                <a:cubicBezTo>
                  <a:pt x="-8536" y="4576872"/>
                  <a:pt x="211271" y="4650874"/>
                  <a:pt x="316779" y="5096351"/>
                </a:cubicBezTo>
                <a:lnTo>
                  <a:pt x="10046933" y="5096351"/>
                </a:lnTo>
                <a:lnTo>
                  <a:pt x="10046933" y="1895951"/>
                </a:lnTo>
                <a:close/>
              </a:path>
            </a:pathLst>
          </a:custGeom>
          <a:gradFill>
            <a:gsLst>
              <a:gs pos="23000">
                <a:schemeClr val="accent1"/>
              </a:gs>
              <a:gs pos="75000">
                <a:schemeClr val="accent2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2DCB2FBB-83AD-D645-3398-ED8BEC53F8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39673" y="334995"/>
            <a:ext cx="5797004" cy="15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893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BA134-89D1-2210-5777-E01BBD63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3D59F-93E8-7D99-4CA0-D20F8B717870}"/>
              </a:ext>
            </a:extLst>
          </p:cNvPr>
          <p:cNvSpPr txBox="1"/>
          <p:nvPr userDrawn="1"/>
        </p:nvSpPr>
        <p:spPr>
          <a:xfrm>
            <a:off x="375074" y="6519971"/>
            <a:ext cx="2368125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©ETSI &amp; DSA 2025. All rights reserved.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50DD75-793F-0958-362A-0446A0D24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00" y="6416456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A16A5-966A-0B00-A3A8-73310F3BB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0707" y="6416456"/>
            <a:ext cx="84992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E5F33B7-1B3C-824C-89B7-74F931436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5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.Hiragino Kaku Gothic Interface W3"/>
        <a:buChar char="◉"/>
        <a:tabLst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SzPct val="80000"/>
        <a:buFont typeface="Courier New" panose="02070309020205020404" pitchFamily="49" charset="0"/>
        <a:buChar char="o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Calibri" panose="020F0502020204030204" pitchFamily="34" charset="0"/>
        <a:buChar char="−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ptos" panose="020B0004020202020204" pitchFamily="34" charset="0"/>
        <a:buChar char="→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6238A-7E5C-FB0D-8195-DE61888A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</a:rPr>
              <a:t>Use of Civil Standards in </a:t>
            </a:r>
            <a:r>
              <a:rPr lang="en-US" sz="4800" b="1" dirty="0" err="1">
                <a:solidFill>
                  <a:schemeClr val="bg1"/>
                </a:solidFill>
              </a:rPr>
              <a:t>Defence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Εικόνα 3" descr="Εικόνα που περιέχει κείμενο, λογότυπο, γραμματοσειρά, επωνυμία&#10;&#10;Περιγραφή που δημιουργήθηκε αυτόματα">
            <a:extLst>
              <a:ext uri="{FF2B5EF4-FFF2-40B4-BE49-F238E27FC236}">
                <a16:creationId xmlns:a16="http://schemas.microsoft.com/office/drawing/2014/main" id="{6777D904-1361-265D-FC4C-26781011A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840" y="5146766"/>
            <a:ext cx="2656157" cy="7038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110820-6F03-BCD0-C99B-21A7AFC525C9}"/>
              </a:ext>
            </a:extLst>
          </p:cNvPr>
          <p:cNvSpPr txBox="1"/>
          <p:nvPr/>
        </p:nvSpPr>
        <p:spPr>
          <a:xfrm>
            <a:off x="682788" y="5312038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Nikolaos Myriounis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DEFSTAND PC Scientific Advisor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nikolaos_myriounis@defstand.com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22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4471F9-4AF0-F269-9ABB-993AD05FC4B4}"/>
              </a:ext>
            </a:extLst>
          </p:cNvPr>
          <p:cNvSpPr txBox="1"/>
          <p:nvPr/>
        </p:nvSpPr>
        <p:spPr>
          <a:xfrm>
            <a:off x="3695903" y="3272118"/>
            <a:ext cx="7348614" cy="175432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THANK YOU 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FOR YOUR ATTENTION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3200CC-132D-F972-2848-1EBB2EC3CB52}"/>
              </a:ext>
            </a:extLst>
          </p:cNvPr>
          <p:cNvSpPr txBox="1"/>
          <p:nvPr/>
        </p:nvSpPr>
        <p:spPr>
          <a:xfrm>
            <a:off x="6313714" y="5453164"/>
            <a:ext cx="64704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Nikolaos Myriounis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DEFSTAND PC Scientific Advisor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nikolaos_myriounis@defstand.com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26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0072C-88AC-C435-4D42-65F103859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governing the use of Civil Standards</a:t>
            </a:r>
            <a:br>
              <a:rPr lang="en-US" dirty="0"/>
            </a:br>
            <a:r>
              <a:rPr lang="en-US" dirty="0"/>
              <a:t> in </a:t>
            </a:r>
            <a:r>
              <a:rPr lang="en-US" dirty="0" err="1"/>
              <a:t>Defence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424EF-F033-46B2-BAEB-0D5D12894EA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noProof="0" dirty="0"/>
              <a:t>Civil standards shall be selected for </a:t>
            </a:r>
            <a:r>
              <a:rPr lang="en-US" noProof="0" dirty="0" err="1"/>
              <a:t>Defence</a:t>
            </a:r>
            <a:r>
              <a:rPr lang="en-US" noProof="0" dirty="0"/>
              <a:t> use based on their:</a:t>
            </a:r>
          </a:p>
          <a:p>
            <a:pPr lvl="1"/>
            <a:r>
              <a:rPr lang="en-US" noProof="0" dirty="0"/>
              <a:t>Suitability in meeting </a:t>
            </a:r>
            <a:r>
              <a:rPr lang="en-US" noProof="0" dirty="0" err="1"/>
              <a:t>Defence</a:t>
            </a:r>
            <a:r>
              <a:rPr lang="en-US" noProof="0" dirty="0"/>
              <a:t> Standardization needs</a:t>
            </a:r>
          </a:p>
          <a:p>
            <a:pPr lvl="1"/>
            <a:r>
              <a:rPr lang="en-US" noProof="0" dirty="0"/>
              <a:t>Accessibility  </a:t>
            </a:r>
          </a:p>
          <a:p>
            <a:pPr lvl="1"/>
            <a:r>
              <a:rPr lang="en-US" noProof="0" dirty="0"/>
              <a:t>Broad acceptance across </a:t>
            </a:r>
            <a:r>
              <a:rPr lang="en-US" noProof="0" dirty="0" err="1"/>
              <a:t>defence</a:t>
            </a:r>
            <a:r>
              <a:rPr lang="en-US" noProof="0" dirty="0"/>
              <a:t> and civilian boundaries</a:t>
            </a:r>
          </a:p>
          <a:p>
            <a:pPr lvl="1"/>
            <a:r>
              <a:rPr lang="en-US" noProof="0" dirty="0"/>
              <a:t>Technical excellence</a:t>
            </a:r>
          </a:p>
          <a:p>
            <a:r>
              <a:rPr lang="en-US" dirty="0"/>
              <a:t>International Trend for the use of Standards in </a:t>
            </a:r>
            <a:r>
              <a:rPr lang="en-US" dirty="0" err="1"/>
              <a:t>Defence</a:t>
            </a:r>
            <a:endParaRPr lang="el-GR" dirty="0"/>
          </a:p>
          <a:p>
            <a:pPr marL="0" lvl="0" indent="0">
              <a:buNone/>
            </a:pPr>
            <a:r>
              <a:rPr lang="el-GR" dirty="0"/>
              <a:t>            </a:t>
            </a:r>
            <a:r>
              <a:rPr lang="en-US" dirty="0"/>
              <a:t>“Civil as Possible, Military </a:t>
            </a:r>
            <a:r>
              <a:rPr lang="el-GR" dirty="0"/>
              <a:t>ο</a:t>
            </a:r>
            <a:r>
              <a:rPr lang="en-US" dirty="0" err="1"/>
              <a:t>nly</a:t>
            </a:r>
            <a:r>
              <a:rPr lang="en-US" dirty="0"/>
              <a:t> </a:t>
            </a:r>
            <a:r>
              <a:rPr lang="en-US"/>
              <a:t>if necessary”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8082E-277A-168B-5903-D1826B5A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64B76-0440-5A58-D1B7-FFAFED6E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6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FF0556-EB6A-CDD9-2032-AD89BD4C5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from the use of Civil Standards in </a:t>
            </a:r>
            <a:r>
              <a:rPr lang="en-US" dirty="0" err="1"/>
              <a:t>Defence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A9CFD0-A200-4C41-EE3B-3774F0016A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noProof="0" dirty="0"/>
              <a:t>Leverage the broader subject matter expertise, technological advancements and best practices of industry. 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Avoid duplication of effort.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Enhancing multi-vendor support and interoperability.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Helps </a:t>
            </a:r>
            <a:r>
              <a:rPr lang="en-US" noProof="0" dirty="0" err="1"/>
              <a:t>defence</a:t>
            </a:r>
            <a:r>
              <a:rPr lang="en-US" noProof="0" dirty="0"/>
              <a:t> to adapt to a constantly changing world.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Reduces unnecessary variety in work, processes, procedures, operations, tactics, products and services.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94266-2A39-3965-FB00-4EB12DBA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https://www.defstand.com/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37942-7B96-BB0D-7691-9DC3EEECB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73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FF0556-EB6A-CDD9-2032-AD89BD4C5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from the use of Civil Standards in </a:t>
            </a:r>
            <a:r>
              <a:rPr lang="en-US" dirty="0" err="1"/>
              <a:t>Defence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A9CFD0-A200-4C41-EE3B-3774F0016A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noProof="0" dirty="0"/>
              <a:t>Reduce physical and mental workload.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Reduce barriers to international trade and gives products a competitive edge. 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Improves access to the industrial base. 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Decrease procurement costs. For example,</a:t>
            </a:r>
            <a:r>
              <a:rPr lang="el-GR" noProof="0" dirty="0"/>
              <a:t> </a:t>
            </a:r>
            <a:r>
              <a:rPr lang="en-US" noProof="0" dirty="0"/>
              <a:t>working with a single supplier or equipment manufacturer limits competition and may drive up cost in the long-run.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94266-2A39-3965-FB00-4EB12DBA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37942-7B96-BB0D-7691-9DC3EEECB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40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96C536F-3414-D557-0761-2858EE1B81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89"/>
          <a:stretch/>
        </p:blipFill>
        <p:spPr>
          <a:xfrm>
            <a:off x="8122018" y="3832226"/>
            <a:ext cx="3334875" cy="3620624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0A65B-8A91-FFAF-C142-A3794F1B94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Interoperability Requirements of multinational operations that span the globe.</a:t>
            </a:r>
          </a:p>
          <a:p>
            <a:pPr lvl="1"/>
            <a:r>
              <a:rPr lang="en-GB" dirty="0"/>
              <a:t>Civil Military Cooperation (</a:t>
            </a:r>
            <a:r>
              <a:rPr lang="en-GB" dirty="0" err="1"/>
              <a:t>CIMIC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Humanitarian operations</a:t>
            </a:r>
          </a:p>
          <a:p>
            <a:pPr lvl="1"/>
            <a:r>
              <a:rPr lang="en-GB" dirty="0"/>
              <a:t>Communication with civilian actors (e.g., local police, Coast Guard, etc.)</a:t>
            </a:r>
          </a:p>
          <a:p>
            <a:r>
              <a:rPr lang="en-GB" dirty="0"/>
              <a:t>Technology Development – keeping pace with technological advancements in industry and the commercial market.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400293-7B53-20E9-3D12-97230A81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on the Use of Civil Standards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Defence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61BF1-C6F8-B2F4-217B-ED926E5D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F5ECB-1CB9-2F8C-889E-093865B9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5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0A65B-8A91-FFAF-C142-A3794F1B94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Cost  </a:t>
            </a:r>
          </a:p>
          <a:p>
            <a:pPr lvl="1"/>
            <a:r>
              <a:rPr lang="en-GB" dirty="0"/>
              <a:t>Are dual-use items (e.g., equipment, parts, techniques, processes, etc.) readily available in the commercial market for use in Defence?</a:t>
            </a:r>
          </a:p>
          <a:p>
            <a:pPr lvl="1"/>
            <a:r>
              <a:rPr lang="en-GB" dirty="0"/>
              <a:t>Upfront fees associated with accessing standards and participating in SDO activities vs. long-term benefits</a:t>
            </a:r>
          </a:p>
          <a:p>
            <a:r>
              <a:rPr lang="en-GB" dirty="0"/>
              <a:t>Trade-Offs</a:t>
            </a:r>
          </a:p>
          <a:p>
            <a:pPr lvl="1"/>
            <a:r>
              <a:rPr lang="en-GB" dirty="0"/>
              <a:t>What is the cost-benefit of using a specific civil standard?</a:t>
            </a:r>
          </a:p>
          <a:p>
            <a:pPr lvl="1"/>
            <a:r>
              <a:rPr lang="en-GB" dirty="0"/>
              <a:t>Does the solution satisfy military requirements and, </a:t>
            </a:r>
          </a:p>
          <a:p>
            <a:pPr lvl="1"/>
            <a:r>
              <a:rPr lang="en-GB" dirty="0"/>
              <a:t>if so, at what cost? 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400293-7B53-20E9-3D12-97230A81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on the Use of Civil Standards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Defence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61BF1-C6F8-B2F4-217B-ED926E5D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F5ECB-1CB9-2F8C-889E-093865B9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1" name="Graphic 10" descr="Euro with solid fill">
            <a:extLst>
              <a:ext uri="{FF2B5EF4-FFF2-40B4-BE49-F238E27FC236}">
                <a16:creationId xmlns:a16="http://schemas.microsoft.com/office/drawing/2014/main" id="{0EB0E385-849F-4CF1-1203-7F1DA09A2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90173" y="3940175"/>
            <a:ext cx="914400" cy="914400"/>
          </a:xfrm>
          <a:prstGeom prst="rect">
            <a:avLst/>
          </a:prstGeom>
        </p:spPr>
      </p:pic>
      <p:pic>
        <p:nvPicPr>
          <p:cNvPr id="13" name="Graphic 12" descr="Dollar with solid fill">
            <a:extLst>
              <a:ext uri="{FF2B5EF4-FFF2-40B4-BE49-F238E27FC236}">
                <a16:creationId xmlns:a16="http://schemas.microsoft.com/office/drawing/2014/main" id="{D4163557-412E-80BE-AF5D-7931ECC1BB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75817" y="4267041"/>
            <a:ext cx="914400" cy="914400"/>
          </a:xfrm>
          <a:prstGeom prst="rect">
            <a:avLst/>
          </a:prstGeom>
        </p:spPr>
      </p:pic>
      <p:pic>
        <p:nvPicPr>
          <p:cNvPr id="15" name="Graphic 14" descr="Thought bubble outline">
            <a:extLst>
              <a:ext uri="{FF2B5EF4-FFF2-40B4-BE49-F238E27FC236}">
                <a16:creationId xmlns:a16="http://schemas.microsoft.com/office/drawing/2014/main" id="{517AD14D-A9C1-7AF8-EC42-39A08A93EF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90263" y="3067592"/>
            <a:ext cx="3919493" cy="391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952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3BD611-0BBF-2BBF-00D7-124C97A0054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NATO shall adopt and refer to suitable civil standards to the maximum extent.</a:t>
            </a:r>
          </a:p>
          <a:p>
            <a:r>
              <a:rPr lang="en-US" dirty="0"/>
              <a:t>NATO shall only develop a standard where no suitable civil  standard exists.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A9796B-0E53-CFE7-0E00-44DB33459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NATO Policy on the Use of Civil Standards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E0174-13ED-15FB-7843-E5E66364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17AFE-480D-4EBE-5C99-571BA8A9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A1F736-5A2A-A08D-6805-38710BD0995A}"/>
              </a:ext>
            </a:extLst>
          </p:cNvPr>
          <p:cNvSpPr txBox="1"/>
          <p:nvPr/>
        </p:nvSpPr>
        <p:spPr>
          <a:xfrm>
            <a:off x="654167" y="3940175"/>
            <a:ext cx="6634908" cy="1234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>
                <a:solidFill>
                  <a:srgbClr val="C00000"/>
                </a:solidFill>
                <a:cs typeface="Arial" panose="020B0604020202020204" pitchFamily="34" charset="0"/>
              </a:rPr>
              <a:t>ICT standards are the civil standards used the most by NATO</a:t>
            </a:r>
          </a:p>
        </p:txBody>
      </p:sp>
      <p:pic>
        <p:nvPicPr>
          <p:cNvPr id="12" name="Picture 11" descr="A person and person shaking hands&#10;&#10;Description automatically generated">
            <a:extLst>
              <a:ext uri="{FF2B5EF4-FFF2-40B4-BE49-F238E27FC236}">
                <a16:creationId xmlns:a16="http://schemas.microsoft.com/office/drawing/2014/main" id="{FFB6C838-4AD8-59B0-2C9C-13B267708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717" y="3605348"/>
            <a:ext cx="4636830" cy="260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8B4995-DBCE-9081-C01A-3ABE9990149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Up to 90% of civilian naval sector standards could be used in </a:t>
            </a:r>
            <a:br>
              <a:rPr lang="en-US" dirty="0"/>
            </a:br>
            <a:r>
              <a:rPr lang="en-US" dirty="0" err="1"/>
              <a:t>defence</a:t>
            </a:r>
            <a:r>
              <a:rPr lang="en-US" dirty="0"/>
              <a:t> sector</a:t>
            </a:r>
          </a:p>
          <a:p>
            <a:r>
              <a:rPr lang="en-US" dirty="0"/>
              <a:t>75% of those of aeronautic</a:t>
            </a:r>
          </a:p>
          <a:p>
            <a:r>
              <a:rPr lang="en-US" dirty="0"/>
              <a:t>70 % in the land sector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noProof="0" dirty="0"/>
              <a:t>Estimation on product cost savings following a more intensive use of civil standards by the military sector range from 10% to 50%. 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2D0663C-5B47-FD7A-D3C6-92F0BEB51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 and Figures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9B996D-7F2C-90D7-67E6-6838B633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096FA-64D9-418B-420E-A83A0791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2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2FC44A-CC0C-62E9-B770-D2300DBD678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en-US" noProof="0" dirty="0"/>
              <a:t>In the </a:t>
            </a:r>
            <a:r>
              <a:rPr lang="en-US" noProof="0" dirty="0" err="1"/>
              <a:t>Defence</a:t>
            </a:r>
            <a:r>
              <a:rPr lang="en-US" noProof="0" dirty="0"/>
              <a:t> sector </a:t>
            </a:r>
            <a:r>
              <a:rPr lang="en-US" dirty="0"/>
              <a:t>c</a:t>
            </a:r>
            <a:r>
              <a:rPr lang="en-US" noProof="0" dirty="0" err="1"/>
              <a:t>ivil</a:t>
            </a:r>
            <a:r>
              <a:rPr lang="en-US" noProof="0" dirty="0"/>
              <a:t> standards are preferred to using national and international </a:t>
            </a:r>
            <a:r>
              <a:rPr lang="en-US" noProof="0" dirty="0" err="1"/>
              <a:t>defence</a:t>
            </a:r>
            <a:r>
              <a:rPr lang="en-US" noProof="0" dirty="0"/>
              <a:t> standards.</a:t>
            </a:r>
            <a:br>
              <a:rPr lang="en-GB" noProof="0" dirty="0"/>
            </a:br>
            <a:endParaRPr lang="en-US" noProof="0" dirty="0"/>
          </a:p>
          <a:p>
            <a:pPr lvl="0"/>
            <a:r>
              <a:rPr lang="en-US" noProof="0" dirty="0" err="1"/>
              <a:t>Defence</a:t>
            </a:r>
            <a:r>
              <a:rPr lang="en-US" noProof="0" dirty="0"/>
              <a:t>, industry and the commercial market rely on civil standards. For example:  </a:t>
            </a:r>
          </a:p>
          <a:p>
            <a:pPr lvl="0"/>
            <a:endParaRPr lang="en-US" noProof="0" dirty="0"/>
          </a:p>
          <a:p>
            <a:pPr lvl="1"/>
            <a:r>
              <a:rPr lang="en-US" dirty="0">
                <a:solidFill>
                  <a:srgbClr val="012142"/>
                </a:solidFill>
                <a:latin typeface="Rubik"/>
              </a:rPr>
              <a:t>ETSI EN 301 210 </a:t>
            </a:r>
            <a:r>
              <a:rPr lang="fr-FR" noProof="0" dirty="0"/>
              <a:t>- </a:t>
            </a:r>
            <a:r>
              <a:rPr lang="en-US" b="0" i="0" dirty="0">
                <a:solidFill>
                  <a:srgbClr val="3E484F"/>
                </a:solidFill>
                <a:effectLst/>
                <a:latin typeface="Rubik"/>
              </a:rPr>
              <a:t>Digital Video Broadcasting (DVB); Framing structure, channel coding and modulation for Digital Satellite News Gathering (DSNG) and other contribution applications by satellite (Used for the </a:t>
            </a:r>
            <a:r>
              <a:rPr lang="en-US" b="0" i="0">
                <a:solidFill>
                  <a:srgbClr val="3E484F"/>
                </a:solidFill>
                <a:effectLst/>
                <a:latin typeface="Rubik"/>
              </a:rPr>
              <a:t>development of </a:t>
            </a:r>
            <a:r>
              <a:rPr lang="en-US">
                <a:solidFill>
                  <a:srgbClr val="3E484F"/>
                </a:solidFill>
                <a:latin typeface="Rubik"/>
              </a:rPr>
              <a:t>NATO </a:t>
            </a:r>
            <a:r>
              <a:rPr lang="en-US" b="0" i="0" dirty="0">
                <a:solidFill>
                  <a:srgbClr val="3E484F"/>
                </a:solidFill>
                <a:effectLst/>
                <a:latin typeface="Rubik"/>
              </a:rPr>
              <a:t>STANAG 7085 </a:t>
            </a:r>
            <a:r>
              <a:rPr lang="en-US" dirty="0"/>
              <a:t>- Interoperable Data Links for ISR Systems)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2899B3-2537-E6A1-8A30-260562AB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E03F0-2198-4802-8CA3-D9A00CC3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noProof="0" dirty="0"/>
              <a:t>https://www.defstand.com/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2FD97-91E6-917E-07CC-9285936B4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65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5">
      <a:dk1>
        <a:srgbClr val="EC008C"/>
      </a:dk1>
      <a:lt1>
        <a:sysClr val="window" lastClr="FFFFFF"/>
      </a:lt1>
      <a:dk2>
        <a:srgbClr val="181C44"/>
      </a:dk2>
      <a:lt2>
        <a:srgbClr val="FFFFFF"/>
      </a:lt2>
      <a:accent1>
        <a:srgbClr val="EC008C"/>
      </a:accent1>
      <a:accent2>
        <a:srgbClr val="F15D27"/>
      </a:accent2>
      <a:accent3>
        <a:srgbClr val="8DC640"/>
      </a:accent3>
      <a:accent4>
        <a:srgbClr val="F07FAC"/>
      </a:accent4>
      <a:accent5>
        <a:srgbClr val="FFC20E"/>
      </a:accent5>
      <a:accent6>
        <a:srgbClr val="F68D66"/>
      </a:accent6>
      <a:hlink>
        <a:srgbClr val="A0CBED"/>
      </a:hlink>
      <a:folHlink>
        <a:srgbClr val="004A8D"/>
      </a:folHlink>
    </a:clrScheme>
    <a:fontScheme name="Custom 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(6463)_ETSI_EaS_MasterTechStandardization_Template_V4" id="{17CBCE22-09A4-C84E-B54C-D4B6A9CA17DE}" vid="{05BA0E81-AF88-A44F-99B3-20D27D405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4DCAE1B372EE479DE326245DCEE78C" ma:contentTypeVersion="8" ma:contentTypeDescription="Create a new document." ma:contentTypeScope="" ma:versionID="1f34124b8aaf7652ddab487374c1d25e">
  <xsd:schema xmlns:xsd="http://www.w3.org/2001/XMLSchema" xmlns:xs="http://www.w3.org/2001/XMLSchema" xmlns:p="http://schemas.microsoft.com/office/2006/metadata/properties" xmlns:ns3="ba219bd8-7449-422b-ad2b-4f57349c1045" xmlns:ns4="1315b6bd-0bdd-4078-985c-46b6b4a87f33" targetNamespace="http://schemas.microsoft.com/office/2006/metadata/properties" ma:root="true" ma:fieldsID="88597f3a37f890a6604be9e8852935d4" ns3:_="" ns4:_="">
    <xsd:import namespace="ba219bd8-7449-422b-ad2b-4f57349c1045"/>
    <xsd:import namespace="1315b6bd-0bdd-4078-985c-46b6b4a87f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19bd8-7449-422b-ad2b-4f57349c10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5b6bd-0bdd-4078-985c-46b6b4a87f3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a219bd8-7449-422b-ad2b-4f57349c1045" xsi:nil="true"/>
  </documentManagement>
</p:properties>
</file>

<file path=customXml/itemProps1.xml><?xml version="1.0" encoding="utf-8"?>
<ds:datastoreItem xmlns:ds="http://schemas.openxmlformats.org/officeDocument/2006/customXml" ds:itemID="{0000E5BB-6523-4DAF-A988-4212FA2406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219bd8-7449-422b-ad2b-4f57349c1045"/>
    <ds:schemaRef ds:uri="1315b6bd-0bdd-4078-985c-46b6b4a87f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8A052F-6FD2-447C-8F83-00B1D714B6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D9BC59-AA01-404F-9205-E1D057C7C5BF}">
  <ds:schemaRefs>
    <ds:schemaRef ds:uri="1315b6bd-0bdd-4078-985c-46b6b4a87f33"/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ba219bd8-7449-422b-ad2b-4f57349c1045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ETSI_EaS_MasterTechStandardization_Template_final</Template>
  <TotalTime>186</TotalTime>
  <Words>618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.Hiragino Kaku Gothic Interface W3</vt:lpstr>
      <vt:lpstr>Aptos</vt:lpstr>
      <vt:lpstr>Arial</vt:lpstr>
      <vt:lpstr>Calibri</vt:lpstr>
      <vt:lpstr>Courier New</vt:lpstr>
      <vt:lpstr>Rubik</vt:lpstr>
      <vt:lpstr>Wingdings</vt:lpstr>
      <vt:lpstr>Office Theme</vt:lpstr>
      <vt:lpstr>Use of Civil Standards in Defence</vt:lpstr>
      <vt:lpstr>Principles governing the use of Civil Standards  in Defence</vt:lpstr>
      <vt:lpstr>Benefits from the use of Civil Standards in Defence</vt:lpstr>
      <vt:lpstr>Benefits from the use of Civil Standards in Defence</vt:lpstr>
      <vt:lpstr>Considerations on the Use of Civil Standards  in Defence</vt:lpstr>
      <vt:lpstr>Considerations on the Use of Civil Standards  in Defence</vt:lpstr>
      <vt:lpstr>NATO Policy on the Use of Civil Standards</vt:lpstr>
      <vt:lpstr>Facts and Figures</vt:lpstr>
      <vt:lpstr>Conclusions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Civil Standards in Defence</dc:title>
  <dc:creator>Claire d'Esclercs</dc:creator>
  <cp:lastModifiedBy>Howard Benn</cp:lastModifiedBy>
  <cp:revision>6</cp:revision>
  <cp:lastPrinted>2024-08-08T17:05:53Z</cp:lastPrinted>
  <dcterms:created xsi:type="dcterms:W3CDTF">2025-01-17T08:44:57Z</dcterms:created>
  <dcterms:modified xsi:type="dcterms:W3CDTF">2025-07-30T09:33:39Z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0x010100B84DCAE1B372EE479DE326245DCEE78C</vt:lpwstr>
  </property>
</Properties>
</file>