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05" r:id="rId5"/>
    <p:sldId id="3860" r:id="rId6"/>
    <p:sldId id="3862" r:id="rId7"/>
    <p:sldId id="3830" r:id="rId8"/>
    <p:sldId id="3841" r:id="rId9"/>
    <p:sldId id="3839" r:id="rId10"/>
    <p:sldId id="3842" r:id="rId11"/>
    <p:sldId id="3856" r:id="rId12"/>
    <p:sldId id="3858" r:id="rId13"/>
    <p:sldId id="38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708A4F-EFA9-9D82-8FD9-91E300BB61BD}" name="Claire d'Esclercs" initials="Cd" userId="S::Claire.Desclercs@etsi.org::66830f0a-49a5-4287-84d6-e007274ab129" providerId="AD"/>
  <p188:author id="{B6861E86-E21E-20E9-2EE9-FD6C6A575A45}" name="Claire d'Esclercs" initials="Cd" userId="S::claire.desclercs@etsi.org::66830f0a-49a5-4287-84d6-e007274ab1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358B5"/>
    <a:srgbClr val="5C1A5B"/>
    <a:srgbClr val="779F38"/>
    <a:srgbClr val="B4008C"/>
    <a:srgbClr val="F06E0A"/>
    <a:srgbClr val="F06678"/>
    <a:srgbClr val="E00087"/>
    <a:srgbClr val="EC008C"/>
    <a:srgbClr val="FF4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9" d="100"/>
          <a:sy n="149" d="100"/>
        </p:scale>
        <p:origin x="6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8F38A-9D17-492D-9315-8AB046B33D89}"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61B5A-64FC-4082-879A-B8F9B344F7F5}" type="slidenum">
              <a:rPr lang="en-US" smtClean="0"/>
              <a:t>‹#›</a:t>
            </a:fld>
            <a:endParaRPr lang="en-US"/>
          </a:p>
        </p:txBody>
      </p:sp>
    </p:spTree>
    <p:extLst>
      <p:ext uri="{BB962C8B-B14F-4D97-AF65-F5344CB8AC3E}">
        <p14:creationId xmlns:p14="http://schemas.microsoft.com/office/powerpoint/2010/main" val="340287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This slide shows the graphic approval process when (1) an EN is produced under EN Approval Process also called </a:t>
            </a:r>
            <a:r>
              <a:rPr lang="en-GB" sz="1800" dirty="0" err="1"/>
              <a:t>ENAP</a:t>
            </a:r>
            <a:r>
              <a:rPr lang="en-GB" sz="1800" dirty="0"/>
              <a:t> (see the top 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and when (2) an EN is produced under </a:t>
            </a:r>
            <a:r>
              <a:rPr lang="en-GB" sz="1800" dirty="0" err="1"/>
              <a:t>SRdAP</a:t>
            </a:r>
            <a:r>
              <a:rPr lang="en-GB" sz="1800" dirty="0"/>
              <a:t> (see the bottom line).</a:t>
            </a:r>
          </a:p>
          <a:p>
            <a:endParaRPr lang="en-GB" sz="1800" b="0" i="0" u="none" strike="noStrike" baseline="0" dirty="0">
              <a:solidFill>
                <a:srgbClr val="000000"/>
              </a:solidFill>
              <a:latin typeface="Arial" panose="020B0604020202020204" pitchFamily="34" charset="0"/>
            </a:endParaRPr>
          </a:p>
          <a:p>
            <a:r>
              <a:rPr lang="en-GB" dirty="0"/>
              <a:t>We clearly see that an EN requested by an EU/EFTA Standardisation Request shown on the bottom line, has a first step called Standardisation Request Acceptance which is under the </a:t>
            </a:r>
            <a:r>
              <a:rPr lang="en-GB" dirty="0" err="1"/>
              <a:t>NSB’s</a:t>
            </a:r>
            <a:r>
              <a:rPr lang="en-GB" dirty="0"/>
              <a:t> responsibility, this is not the case for an EN requested by members (shown on top line) . </a:t>
            </a:r>
          </a:p>
          <a:p>
            <a:endParaRPr lang="en-GB" dirty="0"/>
          </a:p>
          <a:p>
            <a:r>
              <a:rPr lang="en-GB" dirty="0"/>
              <a:t>Nevertheless, the deliverable adoption process is quite similar. This will be detailed in the following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rPr>
              <a:t>During the drafting by the European Commission of a new Standardisation Request,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latin typeface="Arial" panose="020B0604020202020204" pitchFamily="34" charset="0"/>
              </a:rPr>
              <a:t>it is expected that the European Commission consults and involves ETSI in this process to comment and/or propose modifications to the working draft Standardisation Request 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ETSI will involve its relevant technical groups, </a:t>
            </a:r>
            <a:r>
              <a:rPr lang="en-GB" dirty="0" err="1"/>
              <a:t>NSBs</a:t>
            </a:r>
            <a:r>
              <a:rPr lang="en-GB" dirty="0"/>
              <a:t>, </a:t>
            </a:r>
            <a:r>
              <a:rPr lang="en-GB" dirty="0" err="1"/>
              <a:t>NSOs</a:t>
            </a:r>
            <a:r>
              <a:rPr lang="en-GB" dirty="0"/>
              <a:t>, Annex III organizations, Board and </a:t>
            </a:r>
            <a:r>
              <a:rPr lang="en-GB" dirty="0" err="1"/>
              <a:t>OCG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it is the sole responsibility of the eligible </a:t>
            </a:r>
            <a:r>
              <a:rPr lang="en-GB" dirty="0" err="1"/>
              <a:t>NSBs</a:t>
            </a:r>
            <a:r>
              <a:rPr lang="en-GB" dirty="0"/>
              <a:t> to accept or reject the submitted standardization requests and to adopt, change or stop the work items.</a:t>
            </a:r>
          </a:p>
          <a:p>
            <a:endParaRPr lang="en-GB" dirty="0"/>
          </a:p>
        </p:txBody>
      </p:sp>
      <p:sp>
        <p:nvSpPr>
          <p:cNvPr id="4" name="Slide Number Placeholder 3"/>
          <p:cNvSpPr>
            <a:spLocks noGrp="1"/>
          </p:cNvSpPr>
          <p:nvPr>
            <p:ph type="sldNum" sz="quarter" idx="5"/>
          </p:nvPr>
        </p:nvSpPr>
        <p:spPr/>
        <p:txBody>
          <a:bodyPr/>
          <a:lstStyle/>
          <a:p>
            <a:fld id="{84461B5A-64FC-4082-879A-B8F9B344F7F5}" type="slidenum">
              <a:rPr lang="en-US" smtClean="0"/>
              <a:t>7</a:t>
            </a:fld>
            <a:endParaRPr lang="en-US"/>
          </a:p>
        </p:txBody>
      </p:sp>
    </p:spTree>
    <p:extLst>
      <p:ext uri="{BB962C8B-B14F-4D97-AF65-F5344CB8AC3E}">
        <p14:creationId xmlns:p14="http://schemas.microsoft.com/office/powerpoint/2010/main" val="305706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ntent Slide with glob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58929F-3BF5-268B-AAB0-87E0CF5681D2}"/>
              </a:ext>
            </a:extLst>
          </p:cNvPr>
          <p:cNvSpPr>
            <a:spLocks noGrp="1"/>
          </p:cNvSpPr>
          <p:nvPr>
            <p:ph type="title" hasCustomPrompt="1"/>
          </p:nvPr>
        </p:nvSpPr>
        <p:spPr>
          <a:xfrm>
            <a:off x="742360" y="342001"/>
            <a:ext cx="9220790" cy="1140607"/>
          </a:xfrm>
        </p:spPr>
        <p:txBody>
          <a:bodyPr/>
          <a:lstStyle>
            <a:lvl1pPr>
              <a:defRPr b="1"/>
            </a:lvl1pPr>
          </a:lstStyle>
          <a:p>
            <a:r>
              <a:rPr lang="en-GB" noProof="0"/>
              <a:t>Title B - 1 or 2 lines</a:t>
            </a:r>
            <a:endParaRPr lang="en-US"/>
          </a:p>
        </p:txBody>
      </p:sp>
      <p:sp>
        <p:nvSpPr>
          <p:cNvPr id="69" name="Text Placeholder 139">
            <a:extLst>
              <a:ext uri="{FF2B5EF4-FFF2-40B4-BE49-F238E27FC236}">
                <a16:creationId xmlns:a16="http://schemas.microsoft.com/office/drawing/2014/main" id="{93F90462-CEFB-BE45-A4EB-11FAAF5386C5}"/>
              </a:ext>
            </a:extLst>
          </p:cNvPr>
          <p:cNvSpPr>
            <a:spLocks noGrp="1"/>
          </p:cNvSpPr>
          <p:nvPr>
            <p:ph type="body" sz="quarter" idx="15" hasCustomPrompt="1"/>
          </p:nvPr>
        </p:nvSpPr>
        <p:spPr>
          <a:xfrm>
            <a:off x="742360" y="1800000"/>
            <a:ext cx="9858564" cy="1872232"/>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0" name="Text Placeholder 139">
            <a:extLst>
              <a:ext uri="{FF2B5EF4-FFF2-40B4-BE49-F238E27FC236}">
                <a16:creationId xmlns:a16="http://schemas.microsoft.com/office/drawing/2014/main" id="{662D8D87-B76A-6946-95BB-63F708BF9799}"/>
              </a:ext>
            </a:extLst>
          </p:cNvPr>
          <p:cNvSpPr>
            <a:spLocks noGrp="1"/>
          </p:cNvSpPr>
          <p:nvPr>
            <p:ph type="body" sz="quarter" idx="16" hasCustomPrompt="1"/>
          </p:nvPr>
        </p:nvSpPr>
        <p:spPr>
          <a:xfrm>
            <a:off x="742360" y="3921978"/>
            <a:ext cx="9858564" cy="2073786"/>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BAF2AD3F-65FF-BDE0-5EBB-7F1844A6AF11}"/>
              </a:ext>
            </a:extLst>
          </p:cNvPr>
          <p:cNvSpPr>
            <a:spLocks noGrp="1"/>
          </p:cNvSpPr>
          <p:nvPr>
            <p:ph type="ftr" sz="quarter" idx="17"/>
          </p:nvPr>
        </p:nvSpPr>
        <p:spPr/>
        <p:txBody>
          <a:bodyPr/>
          <a:lstStyle/>
          <a:p>
            <a:r>
              <a:rPr lang="en-GB"/>
              <a:t>Footer</a:t>
            </a:r>
          </a:p>
        </p:txBody>
      </p:sp>
      <p:sp>
        <p:nvSpPr>
          <p:cNvPr id="18" name="Oval 6">
            <a:extLst>
              <a:ext uri="{FF2B5EF4-FFF2-40B4-BE49-F238E27FC236}">
                <a16:creationId xmlns:a16="http://schemas.microsoft.com/office/drawing/2014/main" id="{571EAEA5-DEE7-41B5-8571-B8330DACD0F2}"/>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47B99CF4-1924-4024-A192-92D8B9C1C6A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57937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45000">
              <a:srgbClr val="10132E"/>
            </a:gs>
            <a:gs pos="83000">
              <a:srgbClr val="233E80"/>
            </a:gs>
            <a:gs pos="100000">
              <a:srgbClr val="763EA8"/>
            </a:gs>
          </a:gsLst>
          <a:lin ang="11400000" scaled="0"/>
        </a:gra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FE917F-CDA1-1423-460C-1C02E18F7ED8}"/>
              </a:ext>
            </a:extLst>
          </p:cNvPr>
          <p:cNvSpPr/>
          <p:nvPr userDrawn="1"/>
        </p:nvSpPr>
        <p:spPr>
          <a:xfrm>
            <a:off x="6732026" y="2907108"/>
            <a:ext cx="5459974" cy="3950892"/>
          </a:xfrm>
          <a:custGeom>
            <a:avLst/>
            <a:gdLst>
              <a:gd name="connsiteX0" fmla="*/ 4702352 w 5459974"/>
              <a:gd name="connsiteY0" fmla="*/ 131 h 3950892"/>
              <a:gd name="connsiteX1" fmla="*/ 5325482 w 5459974"/>
              <a:gd name="connsiteY1" fmla="*/ 125168 h 3950892"/>
              <a:gd name="connsiteX2" fmla="*/ 5459974 w 5459974"/>
              <a:gd name="connsiteY2" fmla="*/ 188832 h 3950892"/>
              <a:gd name="connsiteX3" fmla="*/ 5459974 w 5459974"/>
              <a:gd name="connsiteY3" fmla="*/ 3950892 h 3950892"/>
              <a:gd name="connsiteX4" fmla="*/ 230748 w 5459974"/>
              <a:gd name="connsiteY4" fmla="*/ 3950892 h 3950892"/>
              <a:gd name="connsiteX5" fmla="*/ 158683 w 5459974"/>
              <a:gd name="connsiteY5" fmla="*/ 3791410 h 3950892"/>
              <a:gd name="connsiteX6" fmla="*/ 5222 w 5459974"/>
              <a:gd name="connsiteY6" fmla="*/ 3163790 h 3950892"/>
              <a:gd name="connsiteX7" fmla="*/ 576536 w 5459974"/>
              <a:gd name="connsiteY7" fmla="*/ 1971870 h 3950892"/>
              <a:gd name="connsiteX8" fmla="*/ 1973340 w 5459974"/>
              <a:gd name="connsiteY8" fmla="*/ 1653798 h 3950892"/>
              <a:gd name="connsiteX9" fmla="*/ 3604112 w 5459974"/>
              <a:gd name="connsiteY9" fmla="*/ 694094 h 3950892"/>
              <a:gd name="connsiteX10" fmla="*/ 4702352 w 5459974"/>
              <a:gd name="connsiteY10" fmla="*/ 131 h 395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9974" h="3950892">
                <a:moveTo>
                  <a:pt x="4702352" y="131"/>
                </a:moveTo>
                <a:cubicBezTo>
                  <a:pt x="4919967" y="4424"/>
                  <a:pt x="5130682" y="47220"/>
                  <a:pt x="5325482" y="125168"/>
                </a:cubicBezTo>
                <a:lnTo>
                  <a:pt x="5459974" y="188832"/>
                </a:lnTo>
                <a:lnTo>
                  <a:pt x="5459974" y="3950892"/>
                </a:lnTo>
                <a:lnTo>
                  <a:pt x="230748" y="3950892"/>
                </a:lnTo>
                <a:lnTo>
                  <a:pt x="158683" y="3791410"/>
                </a:lnTo>
                <a:cubicBezTo>
                  <a:pt x="78533" y="3590835"/>
                  <a:pt x="25459" y="3379785"/>
                  <a:pt x="5222" y="3163790"/>
                </a:cubicBezTo>
                <a:cubicBezTo>
                  <a:pt x="-39048" y="2690830"/>
                  <a:pt x="202163" y="2249524"/>
                  <a:pt x="576536" y="1971870"/>
                </a:cubicBezTo>
                <a:cubicBezTo>
                  <a:pt x="1024732" y="1639314"/>
                  <a:pt x="1450619" y="1703325"/>
                  <a:pt x="1973340" y="1653798"/>
                </a:cubicBezTo>
                <a:cubicBezTo>
                  <a:pt x="2620346" y="1592357"/>
                  <a:pt x="3115031" y="1073257"/>
                  <a:pt x="3604112" y="694094"/>
                </a:cubicBezTo>
                <a:cubicBezTo>
                  <a:pt x="3938420" y="434896"/>
                  <a:pt x="4252052" y="-8746"/>
                  <a:pt x="4702352" y="131"/>
                </a:cubicBezTo>
                <a:close/>
              </a:path>
            </a:pathLst>
          </a:custGeom>
          <a:gradFill>
            <a:gsLst>
              <a:gs pos="63000">
                <a:schemeClr val="accent6">
                  <a:lumMod val="75000"/>
                </a:schemeClr>
              </a:gs>
              <a:gs pos="0">
                <a:schemeClr val="accent1"/>
              </a:gs>
            </a:gsLst>
            <a:lin ang="8100000" scaled="1"/>
          </a:gradFill>
          <a:ln w="0" cap="flat">
            <a:noFill/>
            <a:prstDash val="solid"/>
            <a:miter/>
          </a:ln>
        </p:spPr>
        <p:txBody>
          <a:bodyPr wrap="square" rtlCol="0" anchor="ctr">
            <a:noAutofit/>
          </a:bodyPr>
          <a:lstStyle/>
          <a:p>
            <a:endParaRPr lang="en-US" dirty="0"/>
          </a:p>
        </p:txBody>
      </p:sp>
      <p:sp>
        <p:nvSpPr>
          <p:cNvPr id="7" name="כותרת 1">
            <a:extLst>
              <a:ext uri="{FF2B5EF4-FFF2-40B4-BE49-F238E27FC236}">
                <a16:creationId xmlns:a16="http://schemas.microsoft.com/office/drawing/2014/main" id="{224E59BB-91FF-8B55-5067-6CC36658FCB3}"/>
              </a:ext>
            </a:extLst>
          </p:cNvPr>
          <p:cNvSpPr>
            <a:spLocks noGrp="1"/>
          </p:cNvSpPr>
          <p:nvPr>
            <p:ph type="ctrTitle" hasCustomPrompt="1"/>
          </p:nvPr>
        </p:nvSpPr>
        <p:spPr>
          <a:xfrm>
            <a:off x="682790" y="2542641"/>
            <a:ext cx="9847004" cy="1549025"/>
          </a:xfrm>
          <a:prstGeom prst="rect">
            <a:avLst/>
          </a:prstGeom>
        </p:spPr>
        <p:txBody>
          <a:bodyPr anchor="ctr">
            <a:noAutofit/>
          </a:bodyPr>
          <a:lstStyle>
            <a:lvl1pPr algn="l">
              <a:lnSpc>
                <a:spcPct val="100000"/>
              </a:lnSpc>
              <a:defRPr sz="4800" baseline="0">
                <a:solidFill>
                  <a:schemeClr val="bg2"/>
                </a:solidFill>
                <a:latin typeface="+mj-lt"/>
              </a:defRPr>
            </a:lvl1pPr>
          </a:lstStyle>
          <a:p>
            <a:r>
              <a:rPr lang="en-US" dirty="0"/>
              <a:t>Presentation title</a:t>
            </a:r>
          </a:p>
        </p:txBody>
      </p:sp>
      <p:pic>
        <p:nvPicPr>
          <p:cNvPr id="28" name="Graphic 27">
            <a:extLst>
              <a:ext uri="{FF2B5EF4-FFF2-40B4-BE49-F238E27FC236}">
                <a16:creationId xmlns:a16="http://schemas.microsoft.com/office/drawing/2014/main" id="{7C40184C-9405-0794-6538-B4ED6A49BC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0697" y="582756"/>
            <a:ext cx="2052600" cy="617323"/>
          </a:xfrm>
          <a:prstGeom prst="rect">
            <a:avLst/>
          </a:prstGeom>
        </p:spPr>
      </p:pic>
      <p:sp>
        <p:nvSpPr>
          <p:cNvPr id="13" name="TextBox 12">
            <a:extLst>
              <a:ext uri="{FF2B5EF4-FFF2-40B4-BE49-F238E27FC236}">
                <a16:creationId xmlns:a16="http://schemas.microsoft.com/office/drawing/2014/main" id="{87DDF4EF-A600-8854-3FA8-042B9D39368D}"/>
              </a:ext>
            </a:extLst>
          </p:cNvPr>
          <p:cNvSpPr txBox="1"/>
          <p:nvPr userDrawn="1"/>
        </p:nvSpPr>
        <p:spPr>
          <a:xfrm>
            <a:off x="682790" y="6390104"/>
            <a:ext cx="2659439" cy="261610"/>
          </a:xfrm>
          <a:prstGeom prst="rect">
            <a:avLst/>
          </a:prstGeom>
          <a:noFill/>
        </p:spPr>
        <p:txBody>
          <a:bodyPr wrap="square" rtlCol="0" anchor="b">
            <a:spAutoFit/>
          </a:bodyPr>
          <a:lstStyle/>
          <a:p>
            <a:r>
              <a:rPr lang="en-US" sz="1100" dirty="0">
                <a:solidFill>
                  <a:schemeClr val="bg1"/>
                </a:solidFill>
              </a:rPr>
              <a:t>©ETSI 2025. All rights reserved.</a:t>
            </a:r>
          </a:p>
        </p:txBody>
      </p:sp>
      <p:pic>
        <p:nvPicPr>
          <p:cNvPr id="17" name="Graphic 16">
            <a:extLst>
              <a:ext uri="{FF2B5EF4-FFF2-40B4-BE49-F238E27FC236}">
                <a16:creationId xmlns:a16="http://schemas.microsoft.com/office/drawing/2014/main" id="{431BF4F9-6697-4F80-07B2-F54130E25F6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39673" y="334995"/>
            <a:ext cx="5797004" cy="1536365"/>
          </a:xfrm>
          <a:prstGeom prst="rect">
            <a:avLst/>
          </a:prstGeom>
        </p:spPr>
      </p:pic>
    </p:spTree>
    <p:extLst>
      <p:ext uri="{BB962C8B-B14F-4D97-AF65-F5344CB8AC3E}">
        <p14:creationId xmlns:p14="http://schemas.microsoft.com/office/powerpoint/2010/main" val="75212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41000">
                <a:schemeClr val="tx1">
                  <a:shade val="30000"/>
                  <a:satMod val="115000"/>
                </a:schemeClr>
              </a:gs>
              <a:gs pos="75000">
                <a:schemeClr val="tx1">
                  <a:shade val="67500"/>
                  <a:satMod val="115000"/>
                </a:schemeClr>
              </a:gs>
              <a:gs pos="100000">
                <a:schemeClr val="tx1">
                  <a:shade val="100000"/>
                  <a:satMod val="115000"/>
                </a:schemeClr>
              </a:gs>
            </a:gsLst>
            <a:lin ang="0" scaled="0"/>
            <a:tileRect/>
          </a:gradFill>
          <a:ln w="0" cap="flat">
            <a:no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70FA2DE4-C1E7-4174-15F6-9F0831839B70}"/>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BDBA85A6-1C85-B17D-C037-5E3359CDFEB6}"/>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294DC164-A02C-1A1D-509E-9DABEB4FE179}"/>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BB40D4D-C29C-BC62-1119-712CDE8440AC}"/>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43C5CBE0-6E78-4129-E8CF-7721D67C54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168853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B65726C6-38C6-020E-E2EB-CAC2BF690948}"/>
              </a:ext>
            </a:extLst>
          </p:cNvPr>
          <p:cNvSpPr/>
          <p:nvPr userDrawn="1"/>
        </p:nvSpPr>
        <p:spPr>
          <a:xfrm>
            <a:off x="-19455" y="0"/>
            <a:ext cx="9787011" cy="6858000"/>
          </a:xfrm>
          <a:custGeom>
            <a:avLst/>
            <a:gdLst>
              <a:gd name="connsiteX0" fmla="*/ 0 w 9787011"/>
              <a:gd name="connsiteY0" fmla="*/ 0 h 6858000"/>
              <a:gd name="connsiteX1" fmla="*/ 8422770 w 9787011"/>
              <a:gd name="connsiteY1" fmla="*/ 0 h 6858000"/>
              <a:gd name="connsiteX2" fmla="*/ 8581184 w 9787011"/>
              <a:gd name="connsiteY2" fmla="*/ 154695 h 6858000"/>
              <a:gd name="connsiteX3" fmla="*/ 9586960 w 9787011"/>
              <a:gd name="connsiteY3" fmla="*/ 1685557 h 6858000"/>
              <a:gd name="connsiteX4" fmla="*/ 9586750 w 9787011"/>
              <a:gd name="connsiteY4" fmla="*/ 1685557 h 6858000"/>
              <a:gd name="connsiteX5" fmla="*/ 9619893 w 9787011"/>
              <a:gd name="connsiteY5" fmla="*/ 3767545 h 6858000"/>
              <a:gd name="connsiteX6" fmla="*/ 8232526 w 9787011"/>
              <a:gd name="connsiteY6" fmla="*/ 5065009 h 6858000"/>
              <a:gd name="connsiteX7" fmla="*/ 6375081 w 9787011"/>
              <a:gd name="connsiteY7" fmla="*/ 5591689 h 6858000"/>
              <a:gd name="connsiteX8" fmla="*/ 5142938 w 9787011"/>
              <a:gd name="connsiteY8" fmla="*/ 6781968 h 6858000"/>
              <a:gd name="connsiteX9" fmla="*/ 5091657 w 9787011"/>
              <a:gd name="connsiteY9" fmla="*/ 6858000 h 6858000"/>
              <a:gd name="connsiteX10" fmla="*/ 0 w 978701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7011" h="6858000">
                <a:moveTo>
                  <a:pt x="0" y="0"/>
                </a:moveTo>
                <a:lnTo>
                  <a:pt x="8422770" y="0"/>
                </a:lnTo>
                <a:lnTo>
                  <a:pt x="8581184" y="154695"/>
                </a:lnTo>
                <a:cubicBezTo>
                  <a:pt x="8997492" y="578423"/>
                  <a:pt x="9368913" y="1084359"/>
                  <a:pt x="9586960" y="1685557"/>
                </a:cubicBezTo>
                <a:lnTo>
                  <a:pt x="9586750" y="1685557"/>
                </a:lnTo>
                <a:cubicBezTo>
                  <a:pt x="9822314" y="2335163"/>
                  <a:pt x="9870769" y="3112442"/>
                  <a:pt x="9619893" y="3767545"/>
                </a:cubicBezTo>
                <a:cubicBezTo>
                  <a:pt x="9357060" y="4454129"/>
                  <a:pt x="8817973" y="4845891"/>
                  <a:pt x="8232526" y="5065009"/>
                </a:cubicBezTo>
                <a:cubicBezTo>
                  <a:pt x="7624005" y="5292871"/>
                  <a:pt x="6975841" y="5330597"/>
                  <a:pt x="6375081" y="5591689"/>
                </a:cubicBezTo>
                <a:cubicBezTo>
                  <a:pt x="5850466" y="5819801"/>
                  <a:pt x="5485480" y="6276274"/>
                  <a:pt x="5142938" y="6781968"/>
                </a:cubicBezTo>
                <a:lnTo>
                  <a:pt x="5091657" y="6858000"/>
                </a:lnTo>
                <a:lnTo>
                  <a:pt x="0" y="6858000"/>
                </a:lnTo>
                <a:close/>
              </a:path>
            </a:pathLst>
          </a:custGeom>
          <a:gradFill>
            <a:gsLst>
              <a:gs pos="15000">
                <a:schemeClr val="tx1"/>
              </a:gs>
              <a:gs pos="81000">
                <a:schemeClr val="accent5"/>
              </a:gs>
            </a:gsLst>
            <a:lin ang="8100000" scaled="1"/>
          </a:gradFill>
          <a:ln w="0" cap="flat">
            <a:noFill/>
            <a:prstDash val="solid"/>
            <a:miter/>
          </a:ln>
        </p:spPr>
        <p:txBody>
          <a:bodyPr wrap="square" rtlCol="0" anchor="ctr">
            <a:noAutofit/>
          </a:bodyPr>
          <a:lstStyle/>
          <a:p>
            <a:endParaRPr lang="en-US"/>
          </a:p>
        </p:txBody>
      </p:sp>
      <p:sp>
        <p:nvSpPr>
          <p:cNvPr id="2" name="כותרת 1">
            <a:extLst>
              <a:ext uri="{FF2B5EF4-FFF2-40B4-BE49-F238E27FC236}">
                <a16:creationId xmlns:a16="http://schemas.microsoft.com/office/drawing/2014/main" id="{2BD6F383-D965-FFA1-9C25-61A40E2E2AC4}"/>
              </a:ext>
            </a:extLst>
          </p:cNvPr>
          <p:cNvSpPr>
            <a:spLocks noGrp="1"/>
          </p:cNvSpPr>
          <p:nvPr>
            <p:ph type="title" hasCustomPrompt="1"/>
          </p:nvPr>
        </p:nvSpPr>
        <p:spPr>
          <a:xfrm>
            <a:off x="423731" y="2363168"/>
            <a:ext cx="5405119" cy="2380674"/>
          </a:xfrm>
          <a:prstGeom prst="rect">
            <a:avLst/>
          </a:prstGeom>
        </p:spPr>
        <p:txBody>
          <a:bodyPr anchor="t">
            <a:noAutofit/>
          </a:bodyPr>
          <a:lstStyle>
            <a:lvl1pPr algn="l">
              <a:lnSpc>
                <a:spcPct val="90000"/>
              </a:lnSpc>
              <a:defRPr sz="4400" b="0" cap="none" baseline="0">
                <a:solidFill>
                  <a:schemeClr val="bg2"/>
                </a:solidFill>
                <a:latin typeface="+mj-lt"/>
              </a:defRPr>
            </a:lvl1pPr>
          </a:lstStyle>
          <a:p>
            <a:r>
              <a:rPr lang="en-US" dirty="0"/>
              <a:t>Enter Divider Headline</a:t>
            </a:r>
          </a:p>
        </p:txBody>
      </p:sp>
      <p:sp>
        <p:nvSpPr>
          <p:cNvPr id="17" name="Slide Number Placeholder 16">
            <a:extLst>
              <a:ext uri="{FF2B5EF4-FFF2-40B4-BE49-F238E27FC236}">
                <a16:creationId xmlns:a16="http://schemas.microsoft.com/office/drawing/2014/main" id="{1A9F6188-F1C9-CBAC-170C-6A81A3DE9F4D}"/>
              </a:ext>
            </a:extLst>
          </p:cNvPr>
          <p:cNvSpPr>
            <a:spLocks noGrp="1"/>
          </p:cNvSpPr>
          <p:nvPr>
            <p:ph type="sldNum" sz="quarter" idx="11"/>
          </p:nvPr>
        </p:nvSpPr>
        <p:spPr/>
        <p:txBody>
          <a:bodyPr/>
          <a:lstStyle/>
          <a:p>
            <a:fld id="{CE5F33B7-1B3C-824C-89B7-74F931436C11}" type="slidenum">
              <a:rPr lang="en-US" smtClean="0"/>
              <a:pPr/>
              <a:t>‹#›</a:t>
            </a:fld>
            <a:endParaRPr lang="en-US"/>
          </a:p>
        </p:txBody>
      </p:sp>
      <p:pic>
        <p:nvPicPr>
          <p:cNvPr id="24" name="Picture 23" descr="A black background with white text">
            <a:extLst>
              <a:ext uri="{FF2B5EF4-FFF2-40B4-BE49-F238E27FC236}">
                <a16:creationId xmlns:a16="http://schemas.microsoft.com/office/drawing/2014/main" id="{4439680D-4478-D302-C951-8A8BB452B5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932" y="203445"/>
            <a:ext cx="3875245" cy="1027046"/>
          </a:xfrm>
          <a:prstGeom prst="rect">
            <a:avLst/>
          </a:prstGeom>
        </p:spPr>
      </p:pic>
    </p:spTree>
    <p:extLst>
      <p:ext uri="{BB962C8B-B14F-4D97-AF65-F5344CB8AC3E}">
        <p14:creationId xmlns:p14="http://schemas.microsoft.com/office/powerpoint/2010/main" val="201142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13000">
                <a:srgbClr val="5C1A5B"/>
              </a:gs>
              <a:gs pos="97000">
                <a:schemeClr val="accent2">
                  <a:shade val="100000"/>
                  <a:satMod val="115000"/>
                </a:schemeClr>
              </a:gs>
            </a:gsLst>
            <a:lin ang="0" scaled="0"/>
            <a:tileRect/>
          </a:gradFill>
          <a:ln w="0" cap="flat">
            <a:noFill/>
            <a:prstDash val="solid"/>
            <a:miter/>
          </a:ln>
        </p:spPr>
        <p:txBody>
          <a:bodyPr wrap="square" rtlCol="0" anchor="ctr">
            <a:noAutofit/>
          </a:bodyPr>
          <a:lstStyle/>
          <a:p>
            <a:pPr lvl="0"/>
            <a:endParaRPr lang="en-US" dirty="0" err="1"/>
          </a:p>
        </p:txBody>
      </p:sp>
      <p:sp>
        <p:nvSpPr>
          <p:cNvPr id="19" name="מציין מיקום תוכן 4">
            <a:extLst>
              <a:ext uri="{FF2B5EF4-FFF2-40B4-BE49-F238E27FC236}">
                <a16:creationId xmlns:a16="http://schemas.microsoft.com/office/drawing/2014/main" id="{398B2DF0-3982-F23E-346C-6DBF14527412}"/>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F8095A07-AB8A-E15C-0F60-7386DF5495A6}"/>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C91AC96C-9A33-EC3F-4859-66A4A4EDD7E7}"/>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69FBDF9-0694-D676-E6CE-9E0D40A01771}"/>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352BEF57-C336-8E94-D9BF-06045B2EC3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413895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2 Content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E361F49-D2CB-27AA-D168-2E26232BBF5C}"/>
              </a:ext>
            </a:extLst>
          </p:cNvPr>
          <p:cNvSpPr/>
          <p:nvPr userDrawn="1"/>
        </p:nvSpPr>
        <p:spPr>
          <a:xfrm>
            <a:off x="0" y="0"/>
            <a:ext cx="12192000" cy="1003299"/>
          </a:xfrm>
          <a:prstGeom prst="rect">
            <a:avLst/>
          </a:prstGeom>
          <a:gradFill flip="none" rotWithShape="1">
            <a:gsLst>
              <a:gs pos="13000">
                <a:srgbClr val="5C1A5B"/>
              </a:gs>
              <a:gs pos="97000">
                <a:schemeClr val="accent2">
                  <a:shade val="100000"/>
                  <a:satMod val="115000"/>
                </a:schemeClr>
              </a:gs>
            </a:gsLst>
            <a:lin ang="0" scaled="0"/>
            <a:tileRect/>
          </a:gradFill>
          <a:ln w="0" cap="flat">
            <a:noFill/>
            <a:prstDash val="solid"/>
            <a:miter/>
          </a:ln>
        </p:spPr>
        <p:txBody>
          <a:bodyPr wrap="square" rtlCol="0" anchor="ctr">
            <a:noAutofit/>
          </a:bodyPr>
          <a:lstStyle/>
          <a:p>
            <a:pPr lvl="0"/>
            <a:endParaRPr lang="en-US" dirty="0" err="1"/>
          </a:p>
        </p:txBody>
      </p:sp>
      <p:sp>
        <p:nvSpPr>
          <p:cNvPr id="8" name="מציין מיקום תוכן 4">
            <a:extLst>
              <a:ext uri="{FF2B5EF4-FFF2-40B4-BE49-F238E27FC236}">
                <a16:creationId xmlns:a16="http://schemas.microsoft.com/office/drawing/2014/main" id="{0B58A837-B172-7E15-1B76-FBE1D472AD22}"/>
              </a:ext>
            </a:extLst>
          </p:cNvPr>
          <p:cNvSpPr>
            <a:spLocks noGrp="1"/>
          </p:cNvSpPr>
          <p:nvPr>
            <p:ph sz="quarter" idx="10" hasCustomPrompt="1"/>
          </p:nvPr>
        </p:nvSpPr>
        <p:spPr>
          <a:xfrm>
            <a:off x="39157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baseline="30000">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9" name="מציין מיקום תוכן 4">
            <a:extLst>
              <a:ext uri="{FF2B5EF4-FFF2-40B4-BE49-F238E27FC236}">
                <a16:creationId xmlns:a16="http://schemas.microsoft.com/office/drawing/2014/main" id="{176C5899-F46E-66C7-63A6-BDFDAA04EDB6}"/>
              </a:ext>
            </a:extLst>
          </p:cNvPr>
          <p:cNvSpPr>
            <a:spLocks noGrp="1"/>
          </p:cNvSpPr>
          <p:nvPr>
            <p:ph sz="quarter" idx="11" hasCustomPrompt="1"/>
          </p:nvPr>
        </p:nvSpPr>
        <p:spPr>
          <a:xfrm>
            <a:off x="6689414" y="1600571"/>
            <a:ext cx="5112169"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marL="2286000" indent="0">
              <a:buNone/>
              <a:defRPr>
                <a:solidFill>
                  <a:schemeClr val="tx2"/>
                </a:solidFill>
              </a:defRPr>
            </a:lvl6pPr>
            <a:lvl7pPr marL="2743200" indent="0">
              <a:buNone/>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7" name="מציין מיקום של כותרת 1">
            <a:extLst>
              <a:ext uri="{FF2B5EF4-FFF2-40B4-BE49-F238E27FC236}">
                <a16:creationId xmlns:a16="http://schemas.microsoft.com/office/drawing/2014/main" id="{63A7ACFB-1E65-9433-5708-7D2BC341DBEC}"/>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0" name="Footer Placeholder 9">
            <a:extLst>
              <a:ext uri="{FF2B5EF4-FFF2-40B4-BE49-F238E27FC236}">
                <a16:creationId xmlns:a16="http://schemas.microsoft.com/office/drawing/2014/main" id="{C676063A-BC66-3999-696F-D8A154A987B1}"/>
              </a:ext>
            </a:extLst>
          </p:cNvPr>
          <p:cNvSpPr>
            <a:spLocks noGrp="1"/>
          </p:cNvSpPr>
          <p:nvPr>
            <p:ph type="ftr" sz="quarter" idx="12"/>
          </p:nvPr>
        </p:nvSpPr>
        <p:spPr/>
        <p:txBody>
          <a:bodyPr/>
          <a:lstStyle/>
          <a:p>
            <a:endParaRPr lang="en-US" dirty="0"/>
          </a:p>
        </p:txBody>
      </p:sp>
      <p:sp>
        <p:nvSpPr>
          <p:cNvPr id="18" name="Slide Number Placeholder 17">
            <a:extLst>
              <a:ext uri="{FF2B5EF4-FFF2-40B4-BE49-F238E27FC236}">
                <a16:creationId xmlns:a16="http://schemas.microsoft.com/office/drawing/2014/main" id="{E455A72F-EEA4-1388-CFFB-5A5CFB8B4465}"/>
              </a:ext>
            </a:extLst>
          </p:cNvPr>
          <p:cNvSpPr>
            <a:spLocks noGrp="1"/>
          </p:cNvSpPr>
          <p:nvPr>
            <p:ph type="sldNum" sz="quarter" idx="13"/>
          </p:nvPr>
        </p:nvSpPr>
        <p:spPr/>
        <p:txBody>
          <a:bodyPr/>
          <a:lstStyle/>
          <a:p>
            <a:fld id="{CE5F33B7-1B3C-824C-89B7-74F931436C11}" type="slidenum">
              <a:rPr lang="en-US" smtClean="0"/>
              <a:pPr/>
              <a:t>‹#›</a:t>
            </a:fld>
            <a:endParaRPr lang="en-US"/>
          </a:p>
        </p:txBody>
      </p:sp>
      <p:pic>
        <p:nvPicPr>
          <p:cNvPr id="2" name="Picture 1" descr="A black background with white text">
            <a:extLst>
              <a:ext uri="{FF2B5EF4-FFF2-40B4-BE49-F238E27FC236}">
                <a16:creationId xmlns:a16="http://schemas.microsoft.com/office/drawing/2014/main" id="{7693446C-BCD3-8ABB-40D5-43EA77DFD0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293382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28000">
                <a:schemeClr val="tx1"/>
              </a:gs>
              <a:gs pos="81000">
                <a:schemeClr val="accent2"/>
              </a:gs>
            </a:gsLst>
            <a:lin ang="10800000" scaled="0"/>
            <a:tileRect/>
          </a:gradFill>
          <a:ln w="0" cap="flat">
            <a:solidFill>
              <a:schemeClr val="accent5"/>
            </a:solid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79BEF46B-E773-0A69-B2B3-322675B8C889}"/>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9639B249-A991-A4ED-8C02-B7F859617304}"/>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1A116159-9E0D-3A64-01C0-B918F9DA28D0}"/>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A061D2C8-F32B-78AD-FEC2-E2313B4F70AF}"/>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B56FE2B9-E91B-5684-394F-E5EC66AAD2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299309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6F7BE-D649-9B12-90E8-8410D0BC0FB7}"/>
              </a:ext>
            </a:extLst>
          </p:cNvPr>
          <p:cNvSpPr/>
          <p:nvPr userDrawn="1"/>
        </p:nvSpPr>
        <p:spPr>
          <a:xfrm>
            <a:off x="0" y="1"/>
            <a:ext cx="12192000" cy="1003299"/>
          </a:xfrm>
          <a:prstGeom prst="rect">
            <a:avLst/>
          </a:prstGeom>
          <a:gradFill flip="none" rotWithShape="1">
            <a:gsLst>
              <a:gs pos="69000">
                <a:schemeClr val="tx2"/>
              </a:gs>
              <a:gs pos="0">
                <a:srgbClr val="B4008C"/>
              </a:gs>
            </a:gsLst>
            <a:lin ang="10800000" scaled="1"/>
            <a:tileRect/>
          </a:gradFill>
          <a:ln w="0" cap="flat">
            <a:noFill/>
            <a:prstDash val="solid"/>
            <a:miter/>
          </a:ln>
        </p:spPr>
        <p:txBody>
          <a:bodyPr rtlCol="0" anchor="ctr"/>
          <a:lstStyle/>
          <a:p>
            <a:pPr lvl="0"/>
            <a:endParaRPr lang="en-US" dirty="0" err="1"/>
          </a:p>
        </p:txBody>
      </p:sp>
      <p:sp>
        <p:nvSpPr>
          <p:cNvPr id="19" name="מציין מיקום תוכן 4">
            <a:extLst>
              <a:ext uri="{FF2B5EF4-FFF2-40B4-BE49-F238E27FC236}">
                <a16:creationId xmlns:a16="http://schemas.microsoft.com/office/drawing/2014/main" id="{752C0E2E-BD89-6E13-FE02-2DFCE9B3054A}"/>
              </a:ext>
            </a:extLst>
          </p:cNvPr>
          <p:cNvSpPr>
            <a:spLocks noGrp="1"/>
          </p:cNvSpPr>
          <p:nvPr>
            <p:ph sz="quarter" idx="10" hasCustomPrompt="1"/>
          </p:nvPr>
        </p:nvSpPr>
        <p:spPr>
          <a:xfrm>
            <a:off x="390118" y="1600571"/>
            <a:ext cx="11399026" cy="4680000"/>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marL="457200" indent="-457200">
              <a:buSzPct val="80000"/>
              <a:buFontTx/>
              <a:buBlip>
                <a:blip r:embed="rId2"/>
              </a:buBlip>
              <a:defRPr/>
            </a:lvl8pPr>
          </a:lstStyle>
          <a:p>
            <a:pPr lvl="0"/>
            <a:r>
              <a:rPr lang="en-US" dirty="0"/>
              <a:t>Click to add text</a:t>
            </a:r>
            <a:endParaRPr lang="he-IL" dirty="0"/>
          </a:p>
          <a:p>
            <a:pPr lvl="1"/>
            <a:r>
              <a:rPr lang="en-US" dirty="0"/>
              <a:t> 2nd level</a:t>
            </a:r>
            <a:endParaRPr lang="he-IL" dirty="0"/>
          </a:p>
          <a:p>
            <a:pPr lvl="2"/>
            <a:r>
              <a:rPr lang="en-US" dirty="0"/>
              <a:t> 3rd level</a:t>
            </a:r>
            <a:endParaRPr lang="he-IL" dirty="0"/>
          </a:p>
          <a:p>
            <a:pPr lvl="3"/>
            <a:r>
              <a:rPr lang="en-US" dirty="0"/>
              <a:t> 4th level</a:t>
            </a:r>
            <a:endParaRPr lang="he-IL" dirty="0"/>
          </a:p>
          <a:p>
            <a:pPr lvl="4"/>
            <a:r>
              <a:rPr lang="en-US" dirty="0"/>
              <a:t> 5th level</a:t>
            </a:r>
            <a:endParaRPr lang="he-IL" dirty="0"/>
          </a:p>
        </p:txBody>
      </p:sp>
      <p:sp>
        <p:nvSpPr>
          <p:cNvPr id="5" name="מציין מיקום של כותרת 1">
            <a:extLst>
              <a:ext uri="{FF2B5EF4-FFF2-40B4-BE49-F238E27FC236}">
                <a16:creationId xmlns:a16="http://schemas.microsoft.com/office/drawing/2014/main" id="{41A27959-24B8-8497-F686-54A71E3099BC}"/>
              </a:ext>
            </a:extLst>
          </p:cNvPr>
          <p:cNvSpPr>
            <a:spLocks noGrp="1"/>
          </p:cNvSpPr>
          <p:nvPr>
            <p:ph type="title" hasCustomPrompt="1"/>
          </p:nvPr>
        </p:nvSpPr>
        <p:spPr>
          <a:xfrm>
            <a:off x="390118" y="219456"/>
            <a:ext cx="8515281" cy="565808"/>
          </a:xfrm>
          <a:prstGeom prst="rect">
            <a:avLst/>
          </a:prstGeom>
        </p:spPr>
        <p:txBody>
          <a:bodyPr vert="horz" lIns="108878" tIns="54439" rIns="108878" bIns="54439" rtlCol="0" anchor="ctr">
            <a:noAutofit/>
          </a:bodyPr>
          <a:lstStyle>
            <a:lvl1pPr>
              <a:defRPr sz="3000">
                <a:solidFill>
                  <a:schemeClr val="bg2"/>
                </a:solidFill>
              </a:defRPr>
            </a:lvl1pPr>
          </a:lstStyle>
          <a:p>
            <a:r>
              <a:rPr lang="en-US" dirty="0"/>
              <a:t>Click to add Title</a:t>
            </a:r>
          </a:p>
        </p:txBody>
      </p:sp>
      <p:sp>
        <p:nvSpPr>
          <p:cNvPr id="11" name="Footer Placeholder 10">
            <a:extLst>
              <a:ext uri="{FF2B5EF4-FFF2-40B4-BE49-F238E27FC236}">
                <a16:creationId xmlns:a16="http://schemas.microsoft.com/office/drawing/2014/main" id="{7FF8C4B5-508B-B6F0-62E8-9C03B084A623}"/>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7665CA21-EF95-ABC8-BFDA-CBF24B9243E4}"/>
              </a:ext>
            </a:extLst>
          </p:cNvPr>
          <p:cNvSpPr>
            <a:spLocks noGrp="1"/>
          </p:cNvSpPr>
          <p:nvPr>
            <p:ph type="sldNum" sz="quarter" idx="12"/>
          </p:nvPr>
        </p:nvSpPr>
        <p:spPr/>
        <p:txBody>
          <a:bodyPr/>
          <a:lstStyle/>
          <a:p>
            <a:fld id="{CE5F33B7-1B3C-824C-89B7-74F931436C11}" type="slidenum">
              <a:rPr lang="en-US" smtClean="0"/>
              <a:pPr/>
              <a:t>‹#›</a:t>
            </a:fld>
            <a:endParaRPr lang="en-US"/>
          </a:p>
        </p:txBody>
      </p:sp>
      <p:pic>
        <p:nvPicPr>
          <p:cNvPr id="3" name="Picture 2" descr="A black background with white text">
            <a:extLst>
              <a:ext uri="{FF2B5EF4-FFF2-40B4-BE49-F238E27FC236}">
                <a16:creationId xmlns:a16="http://schemas.microsoft.com/office/drawing/2014/main" id="{8EE3BF0D-1442-C94A-DC41-5CA4377598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35415" y="159668"/>
            <a:ext cx="2580730" cy="683964"/>
          </a:xfrm>
          <a:prstGeom prst="rect">
            <a:avLst/>
          </a:prstGeom>
        </p:spPr>
      </p:pic>
    </p:spTree>
    <p:extLst>
      <p:ext uri="{BB962C8B-B14F-4D97-AF65-F5344CB8AC3E}">
        <p14:creationId xmlns:p14="http://schemas.microsoft.com/office/powerpoint/2010/main" val="234754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3BA134-89D1-2210-5777-E01BBD6378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D9F3D59F-93E8-7D99-4CA0-D20F8B717870}"/>
              </a:ext>
            </a:extLst>
          </p:cNvPr>
          <p:cNvSpPr txBox="1"/>
          <p:nvPr userDrawn="1"/>
        </p:nvSpPr>
        <p:spPr>
          <a:xfrm>
            <a:off x="398457" y="6461356"/>
            <a:ext cx="703470" cy="261610"/>
          </a:xfrm>
          <a:prstGeom prst="rect">
            <a:avLst/>
          </a:prstGeom>
          <a:noFill/>
        </p:spPr>
        <p:txBody>
          <a:bodyPr wrap="square" rtlCol="0" anchor="b">
            <a:spAutoFit/>
          </a:bodyPr>
          <a:lstStyle/>
          <a:p>
            <a:r>
              <a:rPr lang="en-US" sz="1100">
                <a:solidFill>
                  <a:schemeClr val="bg1">
                    <a:lumMod val="50000"/>
                  </a:schemeClr>
                </a:solidFill>
              </a:rPr>
              <a:t>©ETSI</a:t>
            </a:r>
          </a:p>
        </p:txBody>
      </p:sp>
      <p:sp>
        <p:nvSpPr>
          <p:cNvPr id="2" name="Footer Placeholder 1">
            <a:extLst>
              <a:ext uri="{FF2B5EF4-FFF2-40B4-BE49-F238E27FC236}">
                <a16:creationId xmlns:a16="http://schemas.microsoft.com/office/drawing/2014/main" id="{1850DD75-793F-0958-362A-0446A0D24E0D}"/>
              </a:ext>
            </a:extLst>
          </p:cNvPr>
          <p:cNvSpPr>
            <a:spLocks noGrp="1"/>
          </p:cNvSpPr>
          <p:nvPr>
            <p:ph type="ftr" sz="quarter" idx="3"/>
          </p:nvPr>
        </p:nvSpPr>
        <p:spPr>
          <a:xfrm>
            <a:off x="1992923" y="6416456"/>
            <a:ext cx="8206154" cy="365125"/>
          </a:xfrm>
          <a:prstGeom prst="rect">
            <a:avLst/>
          </a:prstGeom>
        </p:spPr>
        <p:txBody>
          <a:bodyPr vert="horz" lIns="91440" tIns="45720" rIns="91440" bIns="45720" rtlCol="0" anchor="b"/>
          <a:lstStyle>
            <a:lvl1pPr algn="ctr">
              <a:defRPr sz="1100">
                <a:solidFill>
                  <a:schemeClr val="bg1">
                    <a:lumMod val="50000"/>
                  </a:schemeClr>
                </a:solidFill>
              </a:defRPr>
            </a:lvl1pPr>
          </a:lstStyle>
          <a:p>
            <a:endParaRPr lang="en-US"/>
          </a:p>
        </p:txBody>
      </p:sp>
      <p:sp>
        <p:nvSpPr>
          <p:cNvPr id="4" name="Slide Number Placeholder 3">
            <a:extLst>
              <a:ext uri="{FF2B5EF4-FFF2-40B4-BE49-F238E27FC236}">
                <a16:creationId xmlns:a16="http://schemas.microsoft.com/office/drawing/2014/main" id="{7E2A16A5-966A-0B00-A3A8-73310F3BBF35}"/>
              </a:ext>
            </a:extLst>
          </p:cNvPr>
          <p:cNvSpPr>
            <a:spLocks noGrp="1"/>
          </p:cNvSpPr>
          <p:nvPr>
            <p:ph type="sldNum" sz="quarter" idx="4"/>
          </p:nvPr>
        </p:nvSpPr>
        <p:spPr>
          <a:xfrm>
            <a:off x="11230707" y="6416456"/>
            <a:ext cx="849923" cy="365125"/>
          </a:xfrm>
          <a:prstGeom prst="rect">
            <a:avLst/>
          </a:prstGeom>
        </p:spPr>
        <p:txBody>
          <a:bodyPr vert="horz" lIns="91440" tIns="45720" rIns="91440" bIns="45720" rtlCol="0" anchor="b"/>
          <a:lstStyle>
            <a:lvl1pPr algn="r">
              <a:defRPr sz="1100">
                <a:solidFill>
                  <a:schemeClr val="bg1">
                    <a:lumMod val="50000"/>
                  </a:schemeClr>
                </a:solidFill>
              </a:defRPr>
            </a:lvl1pPr>
          </a:lstStyle>
          <a:p>
            <a:fld id="{CE5F33B7-1B3C-824C-89B7-74F931436C11}" type="slidenum">
              <a:rPr lang="en-US" smtClean="0"/>
              <a:pPr/>
              <a:t>‹#›</a:t>
            </a:fld>
            <a:endParaRPr lang="en-US"/>
          </a:p>
        </p:txBody>
      </p:sp>
    </p:spTree>
    <p:extLst>
      <p:ext uri="{BB962C8B-B14F-4D97-AF65-F5344CB8AC3E}">
        <p14:creationId xmlns:p14="http://schemas.microsoft.com/office/powerpoint/2010/main" val="10063599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4" r:id="rId3"/>
    <p:sldLayoutId id="2147483693" r:id="rId4"/>
    <p:sldLayoutId id="2147483695" r:id="rId5"/>
    <p:sldLayoutId id="2147483696" r:id="rId6"/>
    <p:sldLayoutId id="2147483697" r:id="rId7"/>
    <p:sldLayoutId id="214748369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1000"/>
        </a:spcBef>
        <a:buClr>
          <a:schemeClr val="tx1"/>
        </a:buClr>
        <a:buSzPct val="80000"/>
        <a:buFont typeface=".Hiragino Kaku Gothic Interface W3"/>
        <a:buChar char="◉"/>
        <a:tabLst/>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ptos" panose="020B0004020202020204" pitchFamily="34" charset="0"/>
        <a:buChar char="→"/>
        <a:defRPr sz="18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www.hzn.hr/" TargetMode="External"/><Relationship Id="rId13" Type="http://schemas.openxmlformats.org/officeDocument/2006/relationships/hyperlink" Target="http://www.traficom.fi/en" TargetMode="External"/><Relationship Id="rId18" Type="http://schemas.openxmlformats.org/officeDocument/2006/relationships/hyperlink" Target="http://www.elot.gr/" TargetMode="External"/><Relationship Id="rId26" Type="http://schemas.openxmlformats.org/officeDocument/2006/relationships/hyperlink" Target="https://lsd.lrv.lt/en/" TargetMode="External"/><Relationship Id="rId39" Type="http://schemas.openxmlformats.org/officeDocument/2006/relationships/hyperlink" Target="http://www.sist.si/" TargetMode="External"/><Relationship Id="rId3" Type="http://schemas.openxmlformats.org/officeDocument/2006/relationships/hyperlink" Target="https://www.austrian-standards.at/" TargetMode="External"/><Relationship Id="rId21" Type="http://schemas.openxmlformats.org/officeDocument/2006/relationships/hyperlink" Target="http://www.stadlar.is/" TargetMode="External"/><Relationship Id="rId34" Type="http://schemas.openxmlformats.org/officeDocument/2006/relationships/hyperlink" Target="http://www.pkn.pl/" TargetMode="External"/><Relationship Id="rId42" Type="http://schemas.openxmlformats.org/officeDocument/2006/relationships/hyperlink" Target="http://www.asut.ch/" TargetMode="External"/><Relationship Id="rId7" Type="http://schemas.openxmlformats.org/officeDocument/2006/relationships/hyperlink" Target="http://www.crc.bg/" TargetMode="External"/><Relationship Id="rId12" Type="http://schemas.openxmlformats.org/officeDocument/2006/relationships/hyperlink" Target="https://www.ttja.ee/en" TargetMode="External"/><Relationship Id="rId17" Type="http://schemas.openxmlformats.org/officeDocument/2006/relationships/image" Target="../media/image5.png"/><Relationship Id="rId25" Type="http://schemas.openxmlformats.org/officeDocument/2006/relationships/hyperlink" Target="https://www.lvs.lv/" TargetMode="External"/><Relationship Id="rId33" Type="http://schemas.openxmlformats.org/officeDocument/2006/relationships/hyperlink" Target="http://www.nkom.no/" TargetMode="External"/><Relationship Id="rId38" Type="http://schemas.openxmlformats.org/officeDocument/2006/relationships/hyperlink" Target="http://www.unms.sk/?home" TargetMode="External"/><Relationship Id="rId2" Type="http://schemas.openxmlformats.org/officeDocument/2006/relationships/hyperlink" Target="https://dps.gov.al/sq/" TargetMode="External"/><Relationship Id="rId16" Type="http://schemas.openxmlformats.org/officeDocument/2006/relationships/hyperlink" Target="http://www.dke.de/" TargetMode="External"/><Relationship Id="rId20" Type="http://schemas.openxmlformats.org/officeDocument/2006/relationships/hyperlink" Target="https://www.mszt.hu/Portals/0/Dokumentumok/2025/Szabvanyositasi_terv_2025%20I.%20f%C3%A9l%C3%A9v.pdf" TargetMode="External"/><Relationship Id="rId29" Type="http://schemas.openxmlformats.org/officeDocument/2006/relationships/hyperlink" Target="https://standard.md/?lang=en" TargetMode="External"/><Relationship Id="rId41" Type="http://schemas.openxmlformats.org/officeDocument/2006/relationships/hyperlink" Target="http://www.its.se/" TargetMode="External"/><Relationship Id="rId1" Type="http://schemas.openxmlformats.org/officeDocument/2006/relationships/slideLayout" Target="../slideLayouts/slideLayout7.xml"/><Relationship Id="rId6" Type="http://schemas.openxmlformats.org/officeDocument/2006/relationships/hyperlink" Target="https://www.isbih.gov.ba/en" TargetMode="External"/><Relationship Id="rId11" Type="http://schemas.openxmlformats.org/officeDocument/2006/relationships/hyperlink" Target="http://www.ds.dk/en/" TargetMode="External"/><Relationship Id="rId24" Type="http://schemas.openxmlformats.org/officeDocument/2006/relationships/hyperlink" Target="https://www.uni.com/" TargetMode="External"/><Relationship Id="rId32" Type="http://schemas.openxmlformats.org/officeDocument/2006/relationships/hyperlink" Target="https://isrsm.gov.mk/mk/" TargetMode="External"/><Relationship Id="rId37" Type="http://schemas.openxmlformats.org/officeDocument/2006/relationships/hyperlink" Target="http://www.iss.rs/" TargetMode="External"/><Relationship Id="rId40" Type="http://schemas.openxmlformats.org/officeDocument/2006/relationships/hyperlink" Target="https://www.en.une.org/" TargetMode="External"/><Relationship Id="rId5" Type="http://schemas.openxmlformats.org/officeDocument/2006/relationships/hyperlink" Target="https://www.nbn.be/en" TargetMode="External"/><Relationship Id="rId15" Type="http://schemas.openxmlformats.org/officeDocument/2006/relationships/hyperlink" Target="http://www.geostm.ge/" TargetMode="External"/><Relationship Id="rId23" Type="http://schemas.openxmlformats.org/officeDocument/2006/relationships/hyperlink" Target="https://www.ceinorme.it/" TargetMode="External"/><Relationship Id="rId28" Type="http://schemas.openxmlformats.org/officeDocument/2006/relationships/hyperlink" Target="http://www.mccaa.org.mt/" TargetMode="External"/><Relationship Id="rId36" Type="http://schemas.openxmlformats.org/officeDocument/2006/relationships/hyperlink" Target="https://www.asro.ro/" TargetMode="External"/><Relationship Id="rId10" Type="http://schemas.openxmlformats.org/officeDocument/2006/relationships/hyperlink" Target="http://www.unmz.cz/" TargetMode="External"/><Relationship Id="rId19" Type="http://schemas.openxmlformats.org/officeDocument/2006/relationships/hyperlink" Target="https://www.mszt.hu/hu-hu/" TargetMode="External"/><Relationship Id="rId31" Type="http://schemas.openxmlformats.org/officeDocument/2006/relationships/hyperlink" Target="http://www.nen.nl/" TargetMode="External"/><Relationship Id="rId44" Type="http://schemas.openxmlformats.org/officeDocument/2006/relationships/hyperlink" Target="http://www.bsigroup.com/" TargetMode="External"/><Relationship Id="rId4" Type="http://schemas.openxmlformats.org/officeDocument/2006/relationships/hyperlink" Target="http://www.ove.at/" TargetMode="External"/><Relationship Id="rId9" Type="http://schemas.openxmlformats.org/officeDocument/2006/relationships/hyperlink" Target="https://www.cys.org.cy/en/" TargetMode="External"/><Relationship Id="rId14" Type="http://schemas.openxmlformats.org/officeDocument/2006/relationships/hyperlink" Target="http://www.afnor.org/" TargetMode="External"/><Relationship Id="rId22" Type="http://schemas.openxmlformats.org/officeDocument/2006/relationships/hyperlink" Target="http://www.nsai.ie/" TargetMode="External"/><Relationship Id="rId27" Type="http://schemas.openxmlformats.org/officeDocument/2006/relationships/hyperlink" Target="http://www.portail-qualite.lu/" TargetMode="External"/><Relationship Id="rId30" Type="http://schemas.openxmlformats.org/officeDocument/2006/relationships/hyperlink" Target="http://www.isme.me/" TargetMode="External"/><Relationship Id="rId35" Type="http://schemas.openxmlformats.org/officeDocument/2006/relationships/hyperlink" Target="https://www.ipq.pt/" TargetMode="External"/><Relationship Id="rId43" Type="http://schemas.openxmlformats.org/officeDocument/2006/relationships/hyperlink" Target="http://uas.gov.u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microsoft.com/office/2007/relationships/media" Target="../media/media2.m4a"/><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5" Type="http://schemas.openxmlformats.org/officeDocument/2006/relationships/slideLayout" Target="../slideLayouts/slideLayout5.xml"/><Relationship Id="rId10" Type="http://schemas.openxmlformats.org/officeDocument/2006/relationships/image" Target="../media/image11.emf"/><Relationship Id="rId4" Type="http://schemas.openxmlformats.org/officeDocument/2006/relationships/audio" Target="../media/media2.m4a"/><Relationship Id="rId9"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etsi.org/education/learn"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71AFC-C15E-AB2F-C22D-4B9FC69E057B}"/>
              </a:ext>
            </a:extLst>
          </p:cNvPr>
          <p:cNvSpPr>
            <a:spLocks noGrp="1"/>
          </p:cNvSpPr>
          <p:nvPr>
            <p:ph type="ctrTitle"/>
          </p:nvPr>
        </p:nvSpPr>
        <p:spPr/>
        <p:txBody>
          <a:bodyPr/>
          <a:lstStyle/>
          <a:p>
            <a:r>
              <a:rPr lang="en-US" sz="4800"/>
              <a:t>Standards and Regulation</a:t>
            </a:r>
            <a:r>
              <a:rPr lang="en-US"/>
              <a:t> in Europe</a:t>
            </a:r>
            <a:br>
              <a:rPr lang="en-US"/>
            </a:br>
            <a:r>
              <a:rPr lang="en-US"/>
              <a:t>Part 1: Introduction</a:t>
            </a:r>
          </a:p>
        </p:txBody>
      </p:sp>
      <p:sp>
        <p:nvSpPr>
          <p:cNvPr id="3" name="Text Placeholder 3">
            <a:extLst>
              <a:ext uri="{FF2B5EF4-FFF2-40B4-BE49-F238E27FC236}">
                <a16:creationId xmlns:a16="http://schemas.microsoft.com/office/drawing/2014/main" id="{8626B67B-FBBC-9FE9-3580-67CA29AB2D30}"/>
              </a:ext>
            </a:extLst>
          </p:cNvPr>
          <p:cNvSpPr txBox="1">
            <a:spLocks/>
          </p:cNvSpPr>
          <p:nvPr/>
        </p:nvSpPr>
        <p:spPr>
          <a:xfrm>
            <a:off x="941689" y="5693488"/>
            <a:ext cx="5033223" cy="360000"/>
          </a:xfrm>
          <a:prstGeom prst="rect">
            <a:avLst/>
          </a:prstGeom>
        </p:spPr>
        <p:txBody>
          <a:bodyPr lIns="91440" tIns="45720" rIns="91440" bIns="45720" anchor="ctr"/>
          <a:lstStyle>
            <a:lvl1pPr marL="0" indent="0" algn="l" defTabSz="914400" rtl="0" eaLnBrk="1" latinLnBrk="0" hangingPunct="1">
              <a:lnSpc>
                <a:spcPct val="90000"/>
              </a:lnSpc>
              <a:spcBef>
                <a:spcPts val="1000"/>
              </a:spcBef>
              <a:buClr>
                <a:schemeClr val="tx1"/>
              </a:buClr>
              <a:buFont typeface="Arial" panose="020B0604020202020204" pitchFamily="34" charset="0"/>
              <a:buNone/>
              <a:defRPr sz="1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ptos" panose="020B0004020202020204" pitchFamily="34" charset="0"/>
              <a:buChar char="→"/>
              <a:defRPr sz="18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Date: May 2025</a:t>
            </a:r>
          </a:p>
        </p:txBody>
      </p:sp>
      <p:cxnSp>
        <p:nvCxnSpPr>
          <p:cNvPr id="6" name="Straight Connector 5">
            <a:extLst>
              <a:ext uri="{FF2B5EF4-FFF2-40B4-BE49-F238E27FC236}">
                <a16:creationId xmlns:a16="http://schemas.microsoft.com/office/drawing/2014/main" id="{6BA548A1-2500-3E17-4A26-18FB4C5D6B8F}"/>
              </a:ext>
            </a:extLst>
          </p:cNvPr>
          <p:cNvCxnSpPr>
            <a:cxnSpLocks/>
          </p:cNvCxnSpPr>
          <p:nvPr/>
        </p:nvCxnSpPr>
        <p:spPr>
          <a:xfrm>
            <a:off x="800562" y="4857979"/>
            <a:ext cx="0" cy="11078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437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D8E30-FE45-B833-A4E7-F89600811AC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AEE1D4C-DD0D-CE28-565C-992A7E27F564}"/>
              </a:ext>
            </a:extLst>
          </p:cNvPr>
          <p:cNvSpPr>
            <a:spLocks noGrp="1"/>
          </p:cNvSpPr>
          <p:nvPr>
            <p:ph type="ctrTitle"/>
          </p:nvPr>
        </p:nvSpPr>
        <p:spPr/>
        <p:txBody>
          <a:bodyPr/>
          <a:lstStyle/>
          <a:p>
            <a:r>
              <a:rPr lang="en-GB"/>
              <a:t>Thank you</a:t>
            </a:r>
          </a:p>
        </p:txBody>
      </p:sp>
      <p:sp>
        <p:nvSpPr>
          <p:cNvPr id="5" name="Slide Number Placeholder 4">
            <a:extLst>
              <a:ext uri="{FF2B5EF4-FFF2-40B4-BE49-F238E27FC236}">
                <a16:creationId xmlns:a16="http://schemas.microsoft.com/office/drawing/2014/main" id="{C4872446-D815-DB5C-EE4A-C84B08CAB1DA}"/>
              </a:ext>
            </a:extLst>
          </p:cNvPr>
          <p:cNvSpPr>
            <a:spLocks noGrp="1"/>
          </p:cNvSpPr>
          <p:nvPr>
            <p:ph type="sldNum" sz="quarter" idx="4294967295"/>
          </p:nvPr>
        </p:nvSpPr>
        <p:spPr>
          <a:xfrm>
            <a:off x="11341100" y="6416675"/>
            <a:ext cx="850900" cy="365125"/>
          </a:xfrm>
        </p:spPr>
        <p:txBody>
          <a:bodyPr/>
          <a:lstStyle/>
          <a:p>
            <a:fld id="{CE5F33B7-1B3C-824C-89B7-74F931436C11}" type="slidenum">
              <a:rPr lang="en-US" smtClean="0"/>
              <a:pPr/>
              <a:t>10</a:t>
            </a:fld>
            <a:endParaRPr lang="en-US"/>
          </a:p>
        </p:txBody>
      </p:sp>
    </p:spTree>
    <p:extLst>
      <p:ext uri="{BB962C8B-B14F-4D97-AF65-F5344CB8AC3E}">
        <p14:creationId xmlns:p14="http://schemas.microsoft.com/office/powerpoint/2010/main" val="277431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4E5FD9-E19D-E8F2-3463-F26D79D7C900}"/>
              </a:ext>
            </a:extLst>
          </p:cNvPr>
          <p:cNvSpPr>
            <a:spLocks noGrp="1"/>
          </p:cNvSpPr>
          <p:nvPr>
            <p:ph type="sldNum" sz="quarter" idx="4"/>
          </p:nvPr>
        </p:nvSpPr>
        <p:spPr/>
        <p:txBody>
          <a:bodyPr/>
          <a:lstStyle/>
          <a:p>
            <a:fld id="{CE5F33B7-1B3C-824C-89B7-74F931436C11}" type="slidenum">
              <a:rPr lang="en-US" smtClean="0"/>
              <a:pPr/>
              <a:t>2</a:t>
            </a:fld>
            <a:endParaRPr lang="en-US"/>
          </a:p>
        </p:txBody>
      </p:sp>
      <p:pic>
        <p:nvPicPr>
          <p:cNvPr id="4" name="Picture 3" descr="A map of europe with different colors of the countries/regions&#10;&#10;AI-generated content may be incorrect.">
            <a:extLst>
              <a:ext uri="{FF2B5EF4-FFF2-40B4-BE49-F238E27FC236}">
                <a16:creationId xmlns:a16="http://schemas.microsoft.com/office/drawing/2014/main" id="{94B5C233-8510-109C-6A86-6BB883EDA267}"/>
              </a:ext>
            </a:extLst>
          </p:cNvPr>
          <p:cNvPicPr>
            <a:picLocks noChangeAspect="1"/>
          </p:cNvPicPr>
          <p:nvPr/>
        </p:nvPicPr>
        <p:blipFill>
          <a:blip r:embed="rId2">
            <a:extLst>
              <a:ext uri="{28A0092B-C50C-407E-A947-70E740481C1C}">
                <a14:useLocalDpi xmlns:a14="http://schemas.microsoft.com/office/drawing/2010/main" val="0"/>
              </a:ext>
            </a:extLst>
          </a:blip>
          <a:srcRect l="15448" t="11134" r="1081"/>
          <a:stretch/>
        </p:blipFill>
        <p:spPr>
          <a:xfrm>
            <a:off x="3756774" y="0"/>
            <a:ext cx="8422664" cy="6858000"/>
          </a:xfrm>
          <a:prstGeom prst="rect">
            <a:avLst/>
          </a:prstGeom>
        </p:spPr>
      </p:pic>
      <p:sp>
        <p:nvSpPr>
          <p:cNvPr id="3" name="Title 2">
            <a:extLst>
              <a:ext uri="{FF2B5EF4-FFF2-40B4-BE49-F238E27FC236}">
                <a16:creationId xmlns:a16="http://schemas.microsoft.com/office/drawing/2014/main" id="{2BD9D80F-1164-B338-CAF3-C2ABDED76288}"/>
              </a:ext>
            </a:extLst>
          </p:cNvPr>
          <p:cNvSpPr>
            <a:spLocks noGrp="1"/>
          </p:cNvSpPr>
          <p:nvPr>
            <p:ph type="title"/>
          </p:nvPr>
        </p:nvSpPr>
        <p:spPr>
          <a:xfrm>
            <a:off x="608965" y="1100302"/>
            <a:ext cx="9220790" cy="2522179"/>
          </a:xfrm>
        </p:spPr>
        <p:txBody>
          <a:bodyPr lIns="91440" tIns="45720" rIns="91440" bIns="45720" anchor="t"/>
          <a:lstStyle/>
          <a:p>
            <a:r>
              <a:rPr lang="en-GB">
                <a:ea typeface="Calibri"/>
                <a:cs typeface="Calibri"/>
              </a:rPr>
              <a:t>The map:</a:t>
            </a:r>
            <a:br>
              <a:rPr lang="en-GB">
                <a:ea typeface="Calibri"/>
                <a:cs typeface="Calibri"/>
              </a:rPr>
            </a:br>
            <a:r>
              <a:rPr lang="en-GB" sz="2400">
                <a:ea typeface="Calibri"/>
                <a:cs typeface="Calibri"/>
              </a:rPr>
              <a:t>46 countries of the CEPT</a:t>
            </a:r>
            <a:br>
              <a:rPr lang="en-GB" sz="2400">
                <a:ea typeface="Calibri"/>
                <a:cs typeface="Calibri"/>
              </a:rPr>
            </a:br>
            <a:r>
              <a:rPr lang="en-GB" sz="2400">
                <a:solidFill>
                  <a:schemeClr val="tx2">
                    <a:lumMod val="75000"/>
                    <a:lumOff val="25000"/>
                  </a:schemeClr>
                </a:solidFill>
                <a:ea typeface="Calibri"/>
                <a:cs typeface="Calibri"/>
              </a:rPr>
              <a:t>27 are in the European Union</a:t>
            </a:r>
            <a:br>
              <a:rPr lang="en-GB" sz="2400">
                <a:ea typeface="Calibri"/>
                <a:cs typeface="Calibri"/>
              </a:rPr>
            </a:br>
            <a:r>
              <a:rPr lang="en-GB" sz="2400">
                <a:solidFill>
                  <a:srgbClr val="66CCFF"/>
                </a:solidFill>
                <a:ea typeface="Calibri"/>
                <a:cs typeface="Calibri"/>
              </a:rPr>
              <a:t>3 in the EEA</a:t>
            </a:r>
            <a:br>
              <a:rPr lang="en-GB" sz="2400">
                <a:solidFill>
                  <a:srgbClr val="66CCFF"/>
                </a:solidFill>
                <a:ea typeface="Calibri"/>
                <a:cs typeface="Calibri"/>
              </a:rPr>
            </a:br>
            <a:endParaRPr lang="en-GB">
              <a:solidFill>
                <a:srgbClr val="66CCFF"/>
              </a:solidFill>
            </a:endParaRPr>
          </a:p>
        </p:txBody>
      </p:sp>
    </p:spTree>
    <p:extLst>
      <p:ext uri="{BB962C8B-B14F-4D97-AF65-F5344CB8AC3E}">
        <p14:creationId xmlns:p14="http://schemas.microsoft.com/office/powerpoint/2010/main" val="404599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5ED397-A06E-6D95-F19A-3709EC2F0132}"/>
              </a:ext>
            </a:extLst>
          </p:cNvPr>
          <p:cNvSpPr>
            <a:spLocks noGrp="1"/>
          </p:cNvSpPr>
          <p:nvPr>
            <p:ph sz="quarter" idx="10"/>
          </p:nvPr>
        </p:nvSpPr>
        <p:spPr/>
        <p:txBody>
          <a:bodyPr vert="horz" lIns="91440" tIns="45720" rIns="91440" bIns="45720" rtlCol="0" anchor="t">
            <a:normAutofit fontScale="92500" lnSpcReduction="10000"/>
          </a:bodyPr>
          <a:lstStyle/>
          <a:p>
            <a:pPr marL="0" indent="0">
              <a:buNone/>
            </a:pPr>
            <a:r>
              <a:rPr lang="en-GB" sz="1600" b="1"/>
              <a:t>ALBANIA: </a:t>
            </a:r>
            <a:r>
              <a:rPr lang="en-GB" sz="1600" b="1">
                <a:hlinkClick r:id="rId2"/>
              </a:rPr>
              <a:t>DPS</a:t>
            </a:r>
            <a:r>
              <a:rPr lang="en-GB" sz="1600" b="1"/>
              <a:t> </a:t>
            </a:r>
          </a:p>
          <a:p>
            <a:r>
              <a:rPr lang="en-GB" sz="1600" b="1"/>
              <a:t>AUSTRIA: </a:t>
            </a:r>
            <a:r>
              <a:rPr lang="en-GB" sz="1600" b="1">
                <a:hlinkClick r:id="rId3"/>
              </a:rPr>
              <a:t> ASI</a:t>
            </a:r>
            <a:r>
              <a:rPr lang="en-GB" sz="1600" b="1"/>
              <a:t> </a:t>
            </a:r>
          </a:p>
          <a:p>
            <a:r>
              <a:rPr lang="en-GB" sz="1600" b="1"/>
              <a:t>AUSTRIA: </a:t>
            </a:r>
            <a:r>
              <a:rPr lang="en-GB" sz="1600" b="1">
                <a:hlinkClick r:id="rId4"/>
              </a:rPr>
              <a:t> OVE</a:t>
            </a:r>
            <a:r>
              <a:rPr lang="en-GB" sz="1600" b="1"/>
              <a:t> </a:t>
            </a:r>
          </a:p>
          <a:p>
            <a:r>
              <a:rPr lang="en-GB" sz="1600" b="1"/>
              <a:t>BELGIUM: </a:t>
            </a:r>
            <a:r>
              <a:rPr lang="en-GB" sz="1600" b="1">
                <a:hlinkClick r:id="rId5"/>
              </a:rPr>
              <a:t>NBN</a:t>
            </a:r>
            <a:r>
              <a:rPr lang="en-GB" sz="1600" b="1"/>
              <a:t> </a:t>
            </a:r>
          </a:p>
          <a:p>
            <a:pPr marL="0" indent="0">
              <a:buNone/>
            </a:pPr>
            <a:r>
              <a:rPr lang="en-GB" sz="1600" b="1"/>
              <a:t>BOSNIA &amp; HERZEGOVINA: </a:t>
            </a:r>
            <a:r>
              <a:rPr lang="en-GB" sz="1600" b="1" err="1">
                <a:hlinkClick r:id="rId6"/>
              </a:rPr>
              <a:t>ISBIH</a:t>
            </a:r>
            <a:r>
              <a:rPr lang="en-GB" sz="1600" b="1"/>
              <a:t> </a:t>
            </a:r>
          </a:p>
          <a:p>
            <a:r>
              <a:rPr lang="en-GB" sz="1600" b="1"/>
              <a:t>BULGARIA: </a:t>
            </a:r>
            <a:r>
              <a:rPr lang="en-GB" sz="1600" b="1">
                <a:hlinkClick r:id="rId7"/>
              </a:rPr>
              <a:t>CRC</a:t>
            </a:r>
            <a:r>
              <a:rPr lang="en-GB" sz="1600" b="1"/>
              <a:t> </a:t>
            </a:r>
          </a:p>
          <a:p>
            <a:r>
              <a:rPr lang="en-GB" sz="1600" b="1"/>
              <a:t>CROATIA: </a:t>
            </a:r>
            <a:r>
              <a:rPr lang="en-GB" sz="1600" b="1" err="1">
                <a:hlinkClick r:id="rId8"/>
              </a:rPr>
              <a:t>HZN</a:t>
            </a:r>
            <a:r>
              <a:rPr lang="en-GB" sz="1600" b="1"/>
              <a:t> </a:t>
            </a:r>
          </a:p>
          <a:p>
            <a:r>
              <a:rPr lang="en-GB" sz="1600" b="1"/>
              <a:t>CYPRUS: </a:t>
            </a:r>
            <a:r>
              <a:rPr lang="en-GB" sz="1600" b="1">
                <a:hlinkClick r:id="rId9"/>
              </a:rPr>
              <a:t>CYS</a:t>
            </a:r>
            <a:r>
              <a:rPr lang="en-GB" sz="1600" b="1"/>
              <a:t> </a:t>
            </a:r>
          </a:p>
          <a:p>
            <a:r>
              <a:rPr lang="en-GB" sz="1600" b="1"/>
              <a:t>CZECH REPUBLIC: </a:t>
            </a:r>
            <a:r>
              <a:rPr lang="en-GB" sz="1600" b="1" err="1">
                <a:hlinkClick r:id="rId10"/>
              </a:rPr>
              <a:t>UNMZ</a:t>
            </a:r>
            <a:r>
              <a:rPr lang="en-GB" sz="1600" b="1"/>
              <a:t> </a:t>
            </a:r>
          </a:p>
          <a:p>
            <a:r>
              <a:rPr lang="en-GB" sz="1600" b="1"/>
              <a:t>DENMARK: </a:t>
            </a:r>
            <a:r>
              <a:rPr lang="en-GB" sz="1600" b="1">
                <a:hlinkClick r:id="rId11"/>
              </a:rPr>
              <a:t>Dansk Standards</a:t>
            </a:r>
            <a:endParaRPr lang="en-GB" sz="1600" b="1"/>
          </a:p>
          <a:p>
            <a:r>
              <a:rPr lang="en-GB" sz="1600" b="1"/>
              <a:t>ESTONIA: </a:t>
            </a:r>
            <a:r>
              <a:rPr lang="en-GB" sz="1600" b="1" err="1">
                <a:hlinkClick r:id="rId12"/>
              </a:rPr>
              <a:t>CPTRA</a:t>
            </a:r>
            <a:r>
              <a:rPr lang="en-GB" sz="1600" b="1"/>
              <a:t> </a:t>
            </a:r>
          </a:p>
          <a:p>
            <a:r>
              <a:rPr lang="en-GB" sz="1600" b="1"/>
              <a:t>FINLAND: </a:t>
            </a:r>
            <a:r>
              <a:rPr lang="en-GB" sz="1600" b="1">
                <a:hlinkClick r:id="rId13"/>
              </a:rPr>
              <a:t>TRAFICOM</a:t>
            </a:r>
            <a:r>
              <a:rPr lang="en-GB" sz="1600" b="1"/>
              <a:t> </a:t>
            </a:r>
          </a:p>
          <a:p>
            <a:r>
              <a:rPr lang="en-GB" sz="1600" b="1"/>
              <a:t>FRANCE: </a:t>
            </a:r>
            <a:r>
              <a:rPr lang="en-GB" sz="1600" b="1" err="1">
                <a:hlinkClick r:id="rId14"/>
              </a:rPr>
              <a:t>AFNOR</a:t>
            </a:r>
            <a:r>
              <a:rPr lang="en-GB" sz="1600" b="1"/>
              <a:t> </a:t>
            </a:r>
          </a:p>
          <a:p>
            <a:pPr marL="0" indent="0">
              <a:buNone/>
            </a:pPr>
            <a:r>
              <a:rPr lang="en-GB" sz="1600" b="1"/>
              <a:t>GEORGIA: </a:t>
            </a:r>
            <a:r>
              <a:rPr lang="en-GB" sz="1600" b="1" err="1">
                <a:hlinkClick r:id="rId15"/>
              </a:rPr>
              <a:t>GeoSTM</a:t>
            </a:r>
            <a:endParaRPr lang="en-GB" sz="1600" b="1"/>
          </a:p>
          <a:p>
            <a:r>
              <a:rPr lang="en-GB" sz="1600" b="1"/>
              <a:t>GERMANY: </a:t>
            </a:r>
            <a:r>
              <a:rPr lang="en-GB" sz="1600" b="1">
                <a:hlinkClick r:id="rId16"/>
              </a:rPr>
              <a:t>DKE</a:t>
            </a:r>
            <a:endParaRPr lang="en-GB" sz="1600" b="1"/>
          </a:p>
        </p:txBody>
      </p:sp>
      <p:sp>
        <p:nvSpPr>
          <p:cNvPr id="2" name="Title 1">
            <a:extLst>
              <a:ext uri="{FF2B5EF4-FFF2-40B4-BE49-F238E27FC236}">
                <a16:creationId xmlns:a16="http://schemas.microsoft.com/office/drawing/2014/main" id="{62F54C10-1BAE-6EEC-491C-F2008EFC3C59}"/>
              </a:ext>
            </a:extLst>
          </p:cNvPr>
          <p:cNvSpPr>
            <a:spLocks noGrp="1"/>
          </p:cNvSpPr>
          <p:nvPr>
            <p:ph type="title"/>
          </p:nvPr>
        </p:nvSpPr>
        <p:spPr/>
        <p:txBody>
          <a:bodyPr/>
          <a:lstStyle/>
          <a:p>
            <a:r>
              <a:rPr lang="en-GB">
                <a:ea typeface="Calibri"/>
                <a:cs typeface="Calibri"/>
              </a:rPr>
              <a:t>ETSI </a:t>
            </a:r>
            <a:r>
              <a:rPr lang="en-GB" err="1">
                <a:ea typeface="Calibri"/>
                <a:cs typeface="Calibri"/>
              </a:rPr>
              <a:t>NSOs</a:t>
            </a:r>
            <a:r>
              <a:rPr lang="en-GB">
                <a:ea typeface="Calibri"/>
                <a:cs typeface="Calibri"/>
              </a:rPr>
              <a:t> and </a:t>
            </a:r>
            <a:r>
              <a:rPr lang="en-GB" err="1">
                <a:ea typeface="Calibri"/>
                <a:cs typeface="Calibri"/>
              </a:rPr>
              <a:t>NSBs</a:t>
            </a:r>
            <a:endParaRPr lang="en-GB"/>
          </a:p>
        </p:txBody>
      </p:sp>
      <p:sp>
        <p:nvSpPr>
          <p:cNvPr id="6" name="Slide Number Placeholder 5">
            <a:extLst>
              <a:ext uri="{FF2B5EF4-FFF2-40B4-BE49-F238E27FC236}">
                <a16:creationId xmlns:a16="http://schemas.microsoft.com/office/drawing/2014/main" id="{DEEDF489-2312-35ED-ED9A-1D54569FCA5D}"/>
              </a:ext>
            </a:extLst>
          </p:cNvPr>
          <p:cNvSpPr>
            <a:spLocks noGrp="1"/>
          </p:cNvSpPr>
          <p:nvPr>
            <p:ph type="sldNum" sz="quarter" idx="12"/>
          </p:nvPr>
        </p:nvSpPr>
        <p:spPr/>
        <p:txBody>
          <a:bodyPr/>
          <a:lstStyle/>
          <a:p>
            <a:fld id="{3C6DF47B-3BED-4C75-ACAB-4344E1B376FE}" type="slidenum">
              <a:rPr lang="en-GB" smtClean="0"/>
              <a:pPr/>
              <a:t>3</a:t>
            </a:fld>
            <a:endParaRPr lang="en-GB"/>
          </a:p>
        </p:txBody>
      </p:sp>
      <p:sp>
        <p:nvSpPr>
          <p:cNvPr id="8" name="Text Placeholder 3">
            <a:extLst>
              <a:ext uri="{FF2B5EF4-FFF2-40B4-BE49-F238E27FC236}">
                <a16:creationId xmlns:a16="http://schemas.microsoft.com/office/drawing/2014/main" id="{356D8EA6-A699-6358-9931-FACA39AE1CC1}"/>
              </a:ext>
            </a:extLst>
          </p:cNvPr>
          <p:cNvSpPr txBox="1">
            <a:spLocks/>
          </p:cNvSpPr>
          <p:nvPr/>
        </p:nvSpPr>
        <p:spPr>
          <a:xfrm>
            <a:off x="3600461" y="1162852"/>
            <a:ext cx="5697798" cy="5735525"/>
          </a:xfrm>
          <a:prstGeom prst="rect">
            <a:avLst/>
          </a:prstGeom>
        </p:spPr>
        <p:txBody>
          <a:bodyPr vert="horz" lIns="91440" tIns="45720" rIns="91440" bIns="45720" rtlCol="0" anchor="t">
            <a:normAutofit/>
          </a:bodyPr>
          <a:lstStyle>
            <a:lvl1pPr marL="360363" indent="-360363" algn="l" defTabSz="914400" rtl="0" eaLnBrk="1" latinLnBrk="0" hangingPunct="1">
              <a:lnSpc>
                <a:spcPct val="90000"/>
              </a:lnSpc>
              <a:spcBef>
                <a:spcPts val="1000"/>
              </a:spcBef>
              <a:buClr>
                <a:schemeClr val="tx1"/>
              </a:buClr>
              <a:buSzPct val="80000"/>
              <a:buFont typeface=".Hiragino Kaku Gothic Interface W3"/>
              <a:buChar char="◉"/>
              <a:tabLst/>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ptos" panose="020B0004020202020204" pitchFamily="34" charset="0"/>
              <a:buChar char="→"/>
              <a:defRPr sz="18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7pPr>
            <a:lvl8pPr marL="457200" indent="-457200" algn="l" defTabSz="914400" rtl="0" eaLnBrk="1" latinLnBrk="0" hangingPunct="1">
              <a:lnSpc>
                <a:spcPct val="90000"/>
              </a:lnSpc>
              <a:spcBef>
                <a:spcPts val="500"/>
              </a:spcBef>
              <a:buSzPct val="80000"/>
              <a:buFontTx/>
              <a:buBlip>
                <a:blip r:embed="rId17"/>
              </a:buBlip>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t>GREECE: </a:t>
            </a:r>
            <a:r>
              <a:rPr lang="en-GB" sz="1600" b="1" err="1">
                <a:hlinkClick r:id="rId18"/>
              </a:rPr>
              <a:t>ELOT</a:t>
            </a:r>
            <a:r>
              <a:rPr lang="en-GB" sz="1600" b="1"/>
              <a:t> </a:t>
            </a:r>
          </a:p>
          <a:p>
            <a:r>
              <a:rPr lang="en-GB" sz="1600" b="1"/>
              <a:t>HUNGARY: </a:t>
            </a:r>
            <a:r>
              <a:rPr lang="en-GB" sz="1600" b="1" err="1">
                <a:hlinkClick r:id="rId19"/>
              </a:rPr>
              <a:t>MSZT</a:t>
            </a:r>
            <a:r>
              <a:rPr lang="en-GB" sz="1600" b="1"/>
              <a:t> </a:t>
            </a:r>
            <a:r>
              <a:rPr lang="en-GB" sz="1600" b="1">
                <a:hlinkClick r:id="rId20"/>
              </a:rPr>
              <a:t>e</a:t>
            </a:r>
            <a:endParaRPr lang="en-GB" sz="1600" b="1"/>
          </a:p>
          <a:p>
            <a:r>
              <a:rPr lang="en-GB" sz="1600" b="1"/>
              <a:t>ICELAND: </a:t>
            </a:r>
            <a:r>
              <a:rPr lang="en-GB" sz="1600" b="1">
                <a:hlinkClick r:id="rId21"/>
              </a:rPr>
              <a:t>IST</a:t>
            </a:r>
            <a:r>
              <a:rPr lang="en-GB" sz="1600" b="1"/>
              <a:t> </a:t>
            </a:r>
          </a:p>
          <a:p>
            <a:r>
              <a:rPr lang="en-GB" sz="1600" b="1"/>
              <a:t>IRELAND: </a:t>
            </a:r>
            <a:r>
              <a:rPr lang="en-GB" sz="1600" b="1" err="1">
                <a:hlinkClick r:id="rId22"/>
              </a:rPr>
              <a:t>NSAI</a:t>
            </a:r>
            <a:r>
              <a:rPr lang="en-GB" sz="1600" b="1"/>
              <a:t> </a:t>
            </a:r>
          </a:p>
          <a:p>
            <a:r>
              <a:rPr lang="en-GB" sz="1600" b="1"/>
              <a:t>ITALY: </a:t>
            </a:r>
            <a:r>
              <a:rPr lang="en-GB" sz="1600" b="1" err="1">
                <a:hlinkClick r:id="rId23"/>
              </a:rPr>
              <a:t>CEI</a:t>
            </a:r>
            <a:r>
              <a:rPr lang="en-GB" sz="1600" b="1"/>
              <a:t> </a:t>
            </a:r>
          </a:p>
          <a:p>
            <a:r>
              <a:rPr lang="en-GB" sz="1600" b="1"/>
              <a:t>ITALY: </a:t>
            </a:r>
            <a:r>
              <a:rPr lang="en-GB" sz="1600" b="1">
                <a:hlinkClick r:id="rId24"/>
              </a:rPr>
              <a:t>UNI</a:t>
            </a:r>
            <a:r>
              <a:rPr lang="en-GB" sz="1600" b="1"/>
              <a:t> </a:t>
            </a:r>
          </a:p>
          <a:p>
            <a:r>
              <a:rPr lang="en-GB" sz="1600" b="1"/>
              <a:t>LATVIA: </a:t>
            </a:r>
            <a:r>
              <a:rPr lang="en-GB" sz="1600" b="1">
                <a:hlinkClick r:id="rId25"/>
              </a:rPr>
              <a:t>Latvian Standards</a:t>
            </a:r>
            <a:endParaRPr lang="en-GB" sz="1600" b="1"/>
          </a:p>
          <a:p>
            <a:r>
              <a:rPr lang="en-GB" sz="1600" b="1"/>
              <a:t>LITHUANIA: </a:t>
            </a:r>
            <a:r>
              <a:rPr lang="en-GB" sz="1600" b="1">
                <a:hlinkClick r:id="rId26"/>
              </a:rPr>
              <a:t>Lithuanian Standards Board</a:t>
            </a:r>
            <a:r>
              <a:rPr lang="en-GB" sz="1600" b="1"/>
              <a:t> </a:t>
            </a:r>
          </a:p>
          <a:p>
            <a:r>
              <a:rPr lang="en-GB" sz="1600" b="1"/>
              <a:t>LUXEMBOURG: </a:t>
            </a:r>
            <a:r>
              <a:rPr lang="en-GB" sz="1600" b="1" err="1">
                <a:hlinkClick r:id="rId27"/>
              </a:rPr>
              <a:t>ILNAS</a:t>
            </a:r>
            <a:r>
              <a:rPr lang="en-GB" sz="1600" b="1"/>
              <a:t> </a:t>
            </a:r>
          </a:p>
          <a:p>
            <a:r>
              <a:rPr lang="en-GB" sz="1600" b="1"/>
              <a:t>MALTA: </a:t>
            </a:r>
            <a:r>
              <a:rPr lang="en-GB" sz="1600" b="1">
                <a:hlinkClick r:id="rId28"/>
              </a:rPr>
              <a:t>MCCAA</a:t>
            </a:r>
            <a:r>
              <a:rPr lang="en-GB" sz="1600" b="1"/>
              <a:t> </a:t>
            </a:r>
          </a:p>
          <a:p>
            <a:pPr marL="0" indent="0">
              <a:buNone/>
            </a:pPr>
            <a:r>
              <a:rPr lang="en-GB" sz="1600" b="1"/>
              <a:t>MOLDOVA: </a:t>
            </a:r>
            <a:r>
              <a:rPr lang="en-GB" sz="1600" b="1">
                <a:hlinkClick r:id="rId29"/>
              </a:rPr>
              <a:t>ISM</a:t>
            </a:r>
            <a:r>
              <a:rPr lang="en-GB" sz="1600" b="1"/>
              <a:t> </a:t>
            </a:r>
          </a:p>
          <a:p>
            <a:pPr marL="0" indent="0">
              <a:buNone/>
            </a:pPr>
            <a:r>
              <a:rPr lang="en-GB" sz="1600" b="1"/>
              <a:t>MONTENEGRO: </a:t>
            </a:r>
            <a:r>
              <a:rPr lang="en-GB" sz="1600" b="1" err="1">
                <a:hlinkClick r:id="rId30"/>
              </a:rPr>
              <a:t>ISME</a:t>
            </a:r>
            <a:r>
              <a:rPr lang="en-GB" sz="1600" b="1"/>
              <a:t> </a:t>
            </a:r>
          </a:p>
          <a:p>
            <a:r>
              <a:rPr lang="en-GB" sz="1600" b="1"/>
              <a:t>NETHERLANDS: </a:t>
            </a:r>
            <a:r>
              <a:rPr lang="en-GB" sz="1600" b="1">
                <a:hlinkClick r:id="rId31"/>
              </a:rPr>
              <a:t>NEN</a:t>
            </a:r>
            <a:r>
              <a:rPr lang="en-GB" sz="1600" b="1"/>
              <a:t> </a:t>
            </a:r>
          </a:p>
          <a:p>
            <a:pPr marL="0" indent="0">
              <a:buNone/>
            </a:pPr>
            <a:r>
              <a:rPr lang="en-GB" sz="1600" b="1"/>
              <a:t>NORTH MACEDONIA: </a:t>
            </a:r>
            <a:r>
              <a:rPr lang="en-GB" sz="1600" b="1" err="1">
                <a:hlinkClick r:id="rId32"/>
              </a:rPr>
              <a:t>ISRSM</a:t>
            </a:r>
            <a:r>
              <a:rPr lang="en-GB" sz="1600" b="1"/>
              <a:t> </a:t>
            </a:r>
          </a:p>
          <a:p>
            <a:r>
              <a:rPr lang="en-GB" sz="1600" b="1"/>
              <a:t>NORWAY: </a:t>
            </a:r>
            <a:r>
              <a:rPr lang="en-GB" sz="1600" b="1">
                <a:hlinkClick r:id="rId33"/>
              </a:rPr>
              <a:t>Nkom</a:t>
            </a:r>
            <a:r>
              <a:rPr lang="en-GB" sz="1600" b="1"/>
              <a:t> </a:t>
            </a:r>
          </a:p>
          <a:p>
            <a:pPr marL="0" indent="0">
              <a:buNone/>
            </a:pPr>
            <a:endParaRPr lang="en-GB" sz="800">
              <a:solidFill>
                <a:schemeClr val="accent1"/>
              </a:solidFill>
            </a:endParaRPr>
          </a:p>
        </p:txBody>
      </p:sp>
      <p:sp>
        <p:nvSpPr>
          <p:cNvPr id="3" name="Text Placeholder 3">
            <a:extLst>
              <a:ext uri="{FF2B5EF4-FFF2-40B4-BE49-F238E27FC236}">
                <a16:creationId xmlns:a16="http://schemas.microsoft.com/office/drawing/2014/main" id="{2D16B7DF-EABF-903E-4F8D-7A2B45099ACE}"/>
              </a:ext>
            </a:extLst>
          </p:cNvPr>
          <p:cNvSpPr txBox="1">
            <a:spLocks/>
          </p:cNvSpPr>
          <p:nvPr/>
        </p:nvSpPr>
        <p:spPr>
          <a:xfrm>
            <a:off x="7989733" y="1162851"/>
            <a:ext cx="5697798" cy="5735525"/>
          </a:xfrm>
          <a:prstGeom prst="rect">
            <a:avLst/>
          </a:prstGeom>
        </p:spPr>
        <p:txBody>
          <a:bodyPr vert="horz" lIns="91440" tIns="45720" rIns="91440" bIns="45720" rtlCol="0" anchor="t">
            <a:normAutofit/>
          </a:bodyPr>
          <a:lstStyle>
            <a:lvl1pPr marL="360363" indent="-360363" algn="l" defTabSz="914400" rtl="0" eaLnBrk="1" latinLnBrk="0" hangingPunct="1">
              <a:lnSpc>
                <a:spcPct val="90000"/>
              </a:lnSpc>
              <a:spcBef>
                <a:spcPts val="1000"/>
              </a:spcBef>
              <a:buClr>
                <a:schemeClr val="tx1"/>
              </a:buClr>
              <a:buSzPct val="80000"/>
              <a:buFont typeface=".Hiragino Kaku Gothic Interface W3"/>
              <a:buChar char="◉"/>
              <a:tabLst/>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ptos" panose="020B0004020202020204" pitchFamily="34" charset="0"/>
              <a:buChar char="→"/>
              <a:defRPr sz="18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7pPr>
            <a:lvl8pPr marL="457200" indent="-457200" algn="l" defTabSz="914400" rtl="0" eaLnBrk="1" latinLnBrk="0" hangingPunct="1">
              <a:lnSpc>
                <a:spcPct val="90000"/>
              </a:lnSpc>
              <a:spcBef>
                <a:spcPts val="500"/>
              </a:spcBef>
              <a:buSzPct val="80000"/>
              <a:buFontTx/>
              <a:buBlip>
                <a:blip r:embed="rId17"/>
              </a:buBlip>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a:t>POLAND: </a:t>
            </a:r>
            <a:r>
              <a:rPr lang="en-GB" sz="1600" b="1" err="1">
                <a:hlinkClick r:id="rId34"/>
              </a:rPr>
              <a:t>PKN</a:t>
            </a:r>
            <a:r>
              <a:rPr lang="en-GB" sz="1600" b="1"/>
              <a:t> </a:t>
            </a:r>
          </a:p>
          <a:p>
            <a:r>
              <a:rPr lang="en-GB" sz="1600" b="1"/>
              <a:t>PORTUGAL: </a:t>
            </a:r>
            <a:r>
              <a:rPr lang="en-GB" sz="1600" b="1" err="1">
                <a:hlinkClick r:id="rId35"/>
              </a:rPr>
              <a:t>IPQ</a:t>
            </a:r>
            <a:endParaRPr lang="en-GB" sz="1600" b="1"/>
          </a:p>
          <a:p>
            <a:r>
              <a:rPr lang="en-GB" sz="1600" b="1"/>
              <a:t>ROMANIA: </a:t>
            </a:r>
            <a:r>
              <a:rPr lang="en-GB" sz="1600" b="1" err="1">
                <a:hlinkClick r:id="rId36"/>
              </a:rPr>
              <a:t>ASRO</a:t>
            </a:r>
            <a:r>
              <a:rPr lang="en-GB" sz="1600" b="1"/>
              <a:t> </a:t>
            </a:r>
          </a:p>
          <a:p>
            <a:pPr marL="0" indent="0">
              <a:buNone/>
            </a:pPr>
            <a:r>
              <a:rPr lang="en-GB" sz="1600" b="1"/>
              <a:t>SERBIA: </a:t>
            </a:r>
            <a:r>
              <a:rPr lang="en-GB" sz="1600" b="1">
                <a:hlinkClick r:id="rId37"/>
              </a:rPr>
              <a:t>ISS</a:t>
            </a:r>
            <a:r>
              <a:rPr lang="en-GB" sz="1600" b="1"/>
              <a:t> </a:t>
            </a:r>
          </a:p>
          <a:p>
            <a:r>
              <a:rPr lang="en-GB" sz="1600" b="1"/>
              <a:t>SLOVAKIA: </a:t>
            </a:r>
            <a:r>
              <a:rPr lang="en-GB" sz="1600" b="1">
                <a:hlinkClick r:id="rId38"/>
              </a:rPr>
              <a:t>UNMS SR</a:t>
            </a:r>
            <a:r>
              <a:rPr lang="en-GB" sz="1600" b="1"/>
              <a:t> </a:t>
            </a:r>
          </a:p>
          <a:p>
            <a:r>
              <a:rPr lang="en-GB" sz="1600" b="1"/>
              <a:t>SLOVENIA: </a:t>
            </a:r>
            <a:r>
              <a:rPr lang="en-GB" sz="1600" b="1">
                <a:hlinkClick r:id="rId39"/>
              </a:rPr>
              <a:t>SIST</a:t>
            </a:r>
            <a:r>
              <a:rPr lang="en-GB" sz="1600" b="1"/>
              <a:t> </a:t>
            </a:r>
          </a:p>
          <a:p>
            <a:r>
              <a:rPr lang="en-GB" sz="1600" b="1"/>
              <a:t>SPAIN: </a:t>
            </a:r>
            <a:r>
              <a:rPr lang="en-GB" sz="1600" b="1">
                <a:hlinkClick r:id="rId40"/>
              </a:rPr>
              <a:t>UNE</a:t>
            </a:r>
            <a:r>
              <a:rPr lang="en-GB" sz="1600" b="1"/>
              <a:t> </a:t>
            </a:r>
          </a:p>
          <a:p>
            <a:r>
              <a:rPr lang="en-GB" sz="1600" b="1"/>
              <a:t>SWEDEN: </a:t>
            </a:r>
            <a:r>
              <a:rPr lang="en-GB" sz="1600" b="1">
                <a:hlinkClick r:id="rId41"/>
              </a:rPr>
              <a:t>ITS</a:t>
            </a:r>
            <a:endParaRPr lang="en-GB" sz="1600" b="1"/>
          </a:p>
          <a:p>
            <a:pPr marL="0" indent="0">
              <a:buNone/>
            </a:pPr>
            <a:r>
              <a:rPr lang="en-GB" sz="1600" b="1"/>
              <a:t>SWITZERLAND: </a:t>
            </a:r>
            <a:r>
              <a:rPr lang="en-GB" sz="1600" b="1">
                <a:hlinkClick r:id="rId42"/>
              </a:rPr>
              <a:t>asut</a:t>
            </a:r>
            <a:endParaRPr lang="en-GB" sz="1600" b="1"/>
          </a:p>
          <a:p>
            <a:pPr marL="0" indent="0">
              <a:buNone/>
            </a:pPr>
            <a:r>
              <a:rPr lang="en-GB" sz="1600" b="1"/>
              <a:t>UKRAINE: </a:t>
            </a:r>
            <a:r>
              <a:rPr lang="en-GB" sz="1600" b="1">
                <a:hlinkClick r:id="rId43"/>
              </a:rPr>
              <a:t>SE </a:t>
            </a:r>
            <a:r>
              <a:rPr lang="en-GB" sz="1600" b="1" err="1">
                <a:hlinkClick r:id="rId43"/>
              </a:rPr>
              <a:t>UkrNDNC</a:t>
            </a:r>
            <a:endParaRPr lang="en-GB" sz="1600" b="1"/>
          </a:p>
          <a:p>
            <a:pPr marL="0" indent="0">
              <a:buNone/>
            </a:pPr>
            <a:r>
              <a:rPr lang="en-GB" sz="1600" b="1"/>
              <a:t>UNITED KINGDOM: </a:t>
            </a:r>
            <a:r>
              <a:rPr lang="en-GB" sz="1600" b="1">
                <a:hlinkClick r:id="rId44"/>
              </a:rPr>
              <a:t>BSI</a:t>
            </a:r>
            <a:endParaRPr lang="en-GB" sz="1600" b="1"/>
          </a:p>
          <a:p>
            <a:pPr marL="0" indent="0">
              <a:buNone/>
            </a:pPr>
            <a:endParaRPr lang="en-GB" sz="1600" b="1"/>
          </a:p>
          <a:p>
            <a:pPr marL="0" indent="0">
              <a:buNone/>
            </a:pPr>
            <a:endParaRPr lang="en-GB" sz="1600" b="1"/>
          </a:p>
          <a:p>
            <a:pPr marL="360045" indent="-360045"/>
            <a:r>
              <a:rPr lang="en-GB" sz="1600" b="1">
                <a:solidFill>
                  <a:schemeClr val="accent1"/>
                </a:solidFill>
              </a:rPr>
              <a:t>=   Both NSO and NSB status</a:t>
            </a:r>
            <a:endParaRPr lang="en-GB" sz="800">
              <a:solidFill>
                <a:schemeClr val="accent1"/>
              </a:solidFill>
            </a:endParaRPr>
          </a:p>
        </p:txBody>
      </p:sp>
    </p:spTree>
    <p:extLst>
      <p:ext uri="{BB962C8B-B14F-4D97-AF65-F5344CB8AC3E}">
        <p14:creationId xmlns:p14="http://schemas.microsoft.com/office/powerpoint/2010/main" val="107324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3BD611-0BBF-2BBF-00D7-124C97A00543}"/>
              </a:ext>
            </a:extLst>
          </p:cNvPr>
          <p:cNvSpPr>
            <a:spLocks noGrp="1"/>
          </p:cNvSpPr>
          <p:nvPr>
            <p:ph sz="quarter" idx="10"/>
          </p:nvPr>
        </p:nvSpPr>
        <p:spPr>
          <a:xfrm>
            <a:off x="390118" y="1345963"/>
            <a:ext cx="11399026" cy="4934608"/>
          </a:xfrm>
        </p:spPr>
        <p:txBody>
          <a:bodyPr vert="horz" lIns="91440" tIns="45720" rIns="91440" bIns="45720" rtlCol="0" anchor="t">
            <a:normAutofit fontScale="92500" lnSpcReduction="20000"/>
          </a:bodyPr>
          <a:lstStyle/>
          <a:p>
            <a:pPr marL="360045" indent="-360045">
              <a:lnSpc>
                <a:spcPct val="110000"/>
              </a:lnSpc>
            </a:pPr>
            <a:r>
              <a:rPr lang="en-GB" sz="1600" b="1" dirty="0"/>
              <a:t>Promote Consistency Across Europe: </a:t>
            </a:r>
            <a:r>
              <a:rPr lang="en-GB" sz="1600" dirty="0"/>
              <a:t>Standards ensure uniformity in policies, regulations, and practices, fostering unity across Europe's diverse nations.</a:t>
            </a:r>
            <a:endParaRPr lang="en-US" sz="2400" dirty="0">
              <a:ea typeface="Calibri"/>
              <a:cs typeface="Calibri"/>
            </a:endParaRPr>
          </a:p>
          <a:p>
            <a:pPr marL="360045" indent="-360045">
              <a:lnSpc>
                <a:spcPct val="110000"/>
              </a:lnSpc>
            </a:pPr>
            <a:r>
              <a:rPr lang="en-GB" sz="1600" b="1" dirty="0"/>
              <a:t>Facilitate Trade and Economic Integration:</a:t>
            </a:r>
            <a:r>
              <a:rPr lang="en-GB" sz="1600" dirty="0"/>
              <a:t> Common standards reduce trade barriers, enabling businesses to operate seamlessly across borders and boosting the single market.</a:t>
            </a:r>
            <a:endParaRPr lang="en-GB" sz="1600" dirty="0">
              <a:ea typeface="Calibri"/>
              <a:cs typeface="Calibri"/>
            </a:endParaRPr>
          </a:p>
          <a:p>
            <a:pPr marL="360045" indent="-360045">
              <a:lnSpc>
                <a:spcPct val="110000"/>
              </a:lnSpc>
            </a:pPr>
            <a:r>
              <a:rPr lang="en-GB" sz="1600" b="1" dirty="0"/>
              <a:t>Augment Consumer Protection: </a:t>
            </a:r>
            <a:r>
              <a:rPr lang="en-GB" sz="1600" dirty="0"/>
              <a:t>Standards </a:t>
            </a:r>
            <a:r>
              <a:rPr lang="en-GB" sz="1600" dirty="0">
                <a:ea typeface="+mn-lt"/>
                <a:cs typeface="+mn-lt"/>
              </a:rPr>
              <a:t>guarantee that products and services meet quality, safety, and environmental criteria, building trust and safeguarding citizens.</a:t>
            </a:r>
            <a:endParaRPr lang="en-GB" sz="1600" dirty="0">
              <a:ea typeface="Calibri"/>
              <a:cs typeface="Calibri"/>
            </a:endParaRPr>
          </a:p>
          <a:p>
            <a:pPr marL="360045" indent="-360045">
              <a:lnSpc>
                <a:spcPct val="110000"/>
              </a:lnSpc>
            </a:pPr>
            <a:r>
              <a:rPr lang="en-GB" sz="1600" b="1" dirty="0"/>
              <a:t>Support Innovation and Technology: </a:t>
            </a:r>
            <a:r>
              <a:rPr lang="en-GB" sz="1600" dirty="0"/>
              <a:t>Harmonised standards provide a framework for emerging technologies and industries, enabling faster adoption and development.</a:t>
            </a:r>
            <a:endParaRPr lang="en-GB" sz="1600" dirty="0">
              <a:ea typeface="Calibri"/>
              <a:cs typeface="Calibri"/>
            </a:endParaRPr>
          </a:p>
          <a:p>
            <a:pPr marL="360045" indent="-360045">
              <a:lnSpc>
                <a:spcPct val="110000"/>
              </a:lnSpc>
            </a:pPr>
            <a:r>
              <a:rPr lang="en-GB" sz="1600" b="1" dirty="0"/>
              <a:t>Address Global Challenges: </a:t>
            </a:r>
            <a:r>
              <a:rPr lang="en-GB" sz="1600" dirty="0"/>
              <a:t>Unified standards allow Europe to tackle pressing issues such as climate change, cybersecurity, and public health on both regional and global scales.</a:t>
            </a:r>
            <a:endParaRPr lang="en-GB" sz="1600" dirty="0">
              <a:ea typeface="Calibri"/>
              <a:cs typeface="Calibri"/>
            </a:endParaRPr>
          </a:p>
          <a:p>
            <a:pPr marL="360045" indent="-360045">
              <a:lnSpc>
                <a:spcPct val="110000"/>
              </a:lnSpc>
            </a:pPr>
            <a:r>
              <a:rPr lang="en-GB" sz="1600" b="1" dirty="0"/>
              <a:t>Improve Regulatory Efficiency: </a:t>
            </a:r>
            <a:r>
              <a:rPr lang="en-GB" sz="1600" dirty="0"/>
              <a:t>Standardisation streamlines processes, reducing redundancy and administrative burdens.</a:t>
            </a:r>
            <a:endParaRPr lang="en-GB" sz="1600" dirty="0">
              <a:ea typeface="Calibri"/>
              <a:cs typeface="Calibri"/>
            </a:endParaRPr>
          </a:p>
          <a:p>
            <a:pPr marL="360045" indent="-360045">
              <a:lnSpc>
                <a:spcPct val="110000"/>
              </a:lnSpc>
            </a:pPr>
            <a:r>
              <a:rPr lang="en-GB" sz="1600" b="1" dirty="0">
                <a:ea typeface="+mn-lt"/>
                <a:cs typeface="+mn-lt"/>
              </a:rPr>
              <a:t>Enhance Interoperability: </a:t>
            </a:r>
            <a:r>
              <a:rPr lang="en-GB" sz="1600" dirty="0">
                <a:ea typeface="+mn-lt"/>
                <a:cs typeface="+mn-lt"/>
              </a:rPr>
              <a:t>Standards enable systems, devices, and services to work together efficiently, ensuring compatibility across borders and sectors.</a:t>
            </a:r>
            <a:endParaRPr lang="en-GB" sz="1600" dirty="0">
              <a:ea typeface="Calibri"/>
              <a:cs typeface="Calibri"/>
            </a:endParaRPr>
          </a:p>
          <a:p>
            <a:pPr marL="360045" indent="-360045">
              <a:lnSpc>
                <a:spcPct val="110000"/>
              </a:lnSpc>
            </a:pPr>
            <a:r>
              <a:rPr lang="en-GB" sz="1600" b="1" dirty="0">
                <a:ea typeface="+mn-lt"/>
                <a:cs typeface="+mn-lt"/>
              </a:rPr>
              <a:t>Boost Opportunities for SMEs: </a:t>
            </a:r>
            <a:r>
              <a:rPr lang="en-GB" sz="1600" dirty="0">
                <a:ea typeface="+mn-lt"/>
                <a:cs typeface="+mn-lt"/>
              </a:rPr>
              <a:t>By providing clear frameworks, standards help smaller businesses compete in the European and global markets.</a:t>
            </a:r>
            <a:endParaRPr lang="en-GB" sz="2400" dirty="0">
              <a:ea typeface="Calibri"/>
              <a:cs typeface="Calibri"/>
            </a:endParaRPr>
          </a:p>
          <a:p>
            <a:pPr marL="360045" indent="-360045">
              <a:lnSpc>
                <a:spcPct val="110000"/>
              </a:lnSpc>
            </a:pPr>
            <a:r>
              <a:rPr lang="en-GB" sz="1600" b="1" dirty="0"/>
              <a:t>Strengthen International Influence: </a:t>
            </a:r>
            <a:r>
              <a:rPr lang="en-GB" sz="1600" dirty="0">
                <a:ea typeface="+mn-lt"/>
                <a:cs typeface="+mn-lt"/>
              </a:rPr>
              <a:t>Promoting European standards globally helps shape international norms and enhances Europe’s geopolitical standing. </a:t>
            </a:r>
          </a:p>
        </p:txBody>
      </p:sp>
      <p:sp>
        <p:nvSpPr>
          <p:cNvPr id="3" name="Title 2">
            <a:extLst>
              <a:ext uri="{FF2B5EF4-FFF2-40B4-BE49-F238E27FC236}">
                <a16:creationId xmlns:a16="http://schemas.microsoft.com/office/drawing/2014/main" id="{EBA9796B-0E53-CFE7-0E00-44DB33459369}"/>
              </a:ext>
            </a:extLst>
          </p:cNvPr>
          <p:cNvSpPr>
            <a:spLocks noGrp="1"/>
          </p:cNvSpPr>
          <p:nvPr>
            <p:ph type="title"/>
          </p:nvPr>
        </p:nvSpPr>
        <p:spPr/>
        <p:txBody>
          <a:bodyPr/>
          <a:lstStyle/>
          <a:p>
            <a:r>
              <a:rPr lang="en-GB"/>
              <a:t>Why does Europe need standards</a:t>
            </a:r>
          </a:p>
        </p:txBody>
      </p:sp>
      <p:sp>
        <p:nvSpPr>
          <p:cNvPr id="4" name="Footer Placeholder 3">
            <a:extLst>
              <a:ext uri="{FF2B5EF4-FFF2-40B4-BE49-F238E27FC236}">
                <a16:creationId xmlns:a16="http://schemas.microsoft.com/office/drawing/2014/main" id="{F3AE0174-13ED-15FB-7843-E5E663647C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817AFE-480D-4EBE-5C99-571BA8A9DCEE}"/>
              </a:ext>
            </a:extLst>
          </p:cNvPr>
          <p:cNvSpPr>
            <a:spLocks noGrp="1"/>
          </p:cNvSpPr>
          <p:nvPr>
            <p:ph type="sldNum" sz="quarter" idx="12"/>
          </p:nvPr>
        </p:nvSpPr>
        <p:spPr/>
        <p:txBody>
          <a:bodyPr/>
          <a:lstStyle/>
          <a:p>
            <a:fld id="{CE5F33B7-1B3C-824C-89B7-74F931436C11}" type="slidenum">
              <a:rPr lang="en-GB" smtClean="0"/>
              <a:pPr/>
              <a:t>4</a:t>
            </a:fld>
            <a:endParaRPr lang="en-GB"/>
          </a:p>
        </p:txBody>
      </p:sp>
    </p:spTree>
    <p:extLst>
      <p:ext uri="{BB962C8B-B14F-4D97-AF65-F5344CB8AC3E}">
        <p14:creationId xmlns:p14="http://schemas.microsoft.com/office/powerpoint/2010/main" val="330739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2D6593-02B5-0108-6C14-350E8AB6944D}"/>
              </a:ext>
            </a:extLst>
          </p:cNvPr>
          <p:cNvSpPr>
            <a:spLocks noGrp="1"/>
          </p:cNvSpPr>
          <p:nvPr>
            <p:ph sz="quarter" idx="10"/>
          </p:nvPr>
        </p:nvSpPr>
        <p:spPr/>
        <p:txBody>
          <a:bodyPr vert="horz" lIns="91440" tIns="45720" rIns="91440" bIns="45720" rtlCol="0" anchor="t">
            <a:normAutofit/>
          </a:bodyPr>
          <a:lstStyle/>
          <a:p>
            <a:pPr marL="360045" indent="-360045"/>
            <a:r>
              <a:rPr lang="en-GB" dirty="0"/>
              <a:t>The European Union is made up of the 27 Member states</a:t>
            </a:r>
            <a:endParaRPr lang="en-US" dirty="0"/>
          </a:p>
          <a:p>
            <a:pPr marL="360045" indent="-360045"/>
            <a:r>
              <a:rPr lang="en-GB" dirty="0"/>
              <a:t>The CEPT includes the Administrations of 46 member countries</a:t>
            </a:r>
            <a:endParaRPr lang="en-GB" dirty="0">
              <a:ea typeface="Calibri"/>
              <a:cs typeface="Calibri"/>
            </a:endParaRPr>
          </a:p>
          <a:p>
            <a:pPr marL="360045" indent="-360045"/>
            <a:r>
              <a:rPr lang="en-GB" dirty="0"/>
              <a:t>ETSI works with National Standards Organisations from 39 countries of which 29 are members of the EU/EEA (National Standardisation Bodies)</a:t>
            </a:r>
          </a:p>
          <a:p>
            <a:pPr marL="685482" lvl="1" indent="-360045"/>
            <a:r>
              <a:rPr lang="en-GB" dirty="0"/>
              <a:t> – Austria and Italy have two </a:t>
            </a:r>
            <a:r>
              <a:rPr lang="en-GB" dirty="0" err="1"/>
              <a:t>NSBs</a:t>
            </a:r>
            <a:endParaRPr lang="en-GB" dirty="0">
              <a:ea typeface="Calibri"/>
              <a:cs typeface="Calibri"/>
            </a:endParaRPr>
          </a:p>
          <a:p>
            <a:pPr marL="360045" indent="-360045"/>
            <a:endParaRPr lang="en-GB" dirty="0"/>
          </a:p>
          <a:p>
            <a:pPr marL="360045" indent="-360045"/>
            <a:r>
              <a:rPr lang="en-GB" dirty="0"/>
              <a:t>There are 2 processes to create European Standards (EN)</a:t>
            </a:r>
            <a:endParaRPr lang="en-GB" dirty="0">
              <a:ea typeface="Calibri"/>
              <a:cs typeface="Calibri"/>
            </a:endParaRPr>
          </a:p>
          <a:p>
            <a:pPr lvl="1"/>
            <a:r>
              <a:rPr lang="en-GB" dirty="0"/>
              <a:t>ENAP – Initiated by ETSI members</a:t>
            </a:r>
            <a:endParaRPr lang="en-GB" dirty="0">
              <a:ea typeface="Calibri"/>
              <a:cs typeface="Calibri"/>
            </a:endParaRPr>
          </a:p>
          <a:p>
            <a:pPr lvl="1"/>
            <a:r>
              <a:rPr lang="en-GB" dirty="0" err="1"/>
              <a:t>SRdAP</a:t>
            </a:r>
            <a:r>
              <a:rPr lang="en-GB" dirty="0"/>
              <a:t> – Initiated by a Standardisation Request (</a:t>
            </a:r>
            <a:r>
              <a:rPr lang="en-GB" dirty="0" err="1"/>
              <a:t>SReq</a:t>
            </a:r>
            <a:r>
              <a:rPr lang="en-GB" dirty="0"/>
              <a:t>) from the European Commission</a:t>
            </a:r>
            <a:endParaRPr lang="en-GB" dirty="0">
              <a:ea typeface="Calibri"/>
              <a:cs typeface="Calibri"/>
            </a:endParaRPr>
          </a:p>
          <a:p>
            <a:pPr marL="360045" indent="-360045"/>
            <a:endParaRPr lang="en-GB" dirty="0">
              <a:ea typeface="Calibri"/>
              <a:cs typeface="Calibri"/>
            </a:endParaRPr>
          </a:p>
        </p:txBody>
      </p:sp>
      <p:sp>
        <p:nvSpPr>
          <p:cNvPr id="3" name="Title 2">
            <a:extLst>
              <a:ext uri="{FF2B5EF4-FFF2-40B4-BE49-F238E27FC236}">
                <a16:creationId xmlns:a16="http://schemas.microsoft.com/office/drawing/2014/main" id="{9C0E40FC-BD4E-D91D-F55F-4696727B4E0F}"/>
              </a:ext>
            </a:extLst>
          </p:cNvPr>
          <p:cNvSpPr>
            <a:spLocks noGrp="1"/>
          </p:cNvSpPr>
          <p:nvPr>
            <p:ph type="title"/>
          </p:nvPr>
        </p:nvSpPr>
        <p:spPr/>
        <p:txBody>
          <a:bodyPr/>
          <a:lstStyle/>
          <a:p>
            <a:r>
              <a:rPr lang="en-GB"/>
              <a:t>The European Union and the CEPT</a:t>
            </a:r>
          </a:p>
        </p:txBody>
      </p:sp>
      <p:sp>
        <p:nvSpPr>
          <p:cNvPr id="4" name="Footer Placeholder 3">
            <a:extLst>
              <a:ext uri="{FF2B5EF4-FFF2-40B4-BE49-F238E27FC236}">
                <a16:creationId xmlns:a16="http://schemas.microsoft.com/office/drawing/2014/main" id="{F0745C21-C481-EE45-85E5-9D42F22EB5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0585FA-C59F-7ED5-DA70-AF447F60AEFE}"/>
              </a:ext>
            </a:extLst>
          </p:cNvPr>
          <p:cNvSpPr>
            <a:spLocks noGrp="1"/>
          </p:cNvSpPr>
          <p:nvPr>
            <p:ph type="sldNum" sz="quarter" idx="12"/>
          </p:nvPr>
        </p:nvSpPr>
        <p:spPr/>
        <p:txBody>
          <a:bodyPr/>
          <a:lstStyle/>
          <a:p>
            <a:fld id="{CE5F33B7-1B3C-824C-89B7-74F931436C11}" type="slidenum">
              <a:rPr lang="en-US" smtClean="0"/>
              <a:pPr/>
              <a:t>5</a:t>
            </a:fld>
            <a:endParaRPr lang="en-US"/>
          </a:p>
        </p:txBody>
      </p:sp>
    </p:spTree>
    <p:extLst>
      <p:ext uri="{BB962C8B-B14F-4D97-AF65-F5344CB8AC3E}">
        <p14:creationId xmlns:p14="http://schemas.microsoft.com/office/powerpoint/2010/main" val="357310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69DB355-EDB4-BBA3-C3E8-9A37D51A7736}"/>
              </a:ext>
            </a:extLst>
          </p:cNvPr>
          <p:cNvSpPr>
            <a:spLocks noGrp="1"/>
          </p:cNvSpPr>
          <p:nvPr>
            <p:ph sz="quarter" idx="10"/>
          </p:nvPr>
        </p:nvSpPr>
        <p:spPr/>
        <p:txBody>
          <a:bodyPr>
            <a:normAutofit/>
          </a:bodyPr>
          <a:lstStyle/>
          <a:p>
            <a:r>
              <a:rPr lang="fr-FR"/>
              <a:t>ETSI Statutes: Article 2:</a:t>
            </a:r>
          </a:p>
          <a:p>
            <a:pPr lvl="1"/>
            <a:r>
              <a:rPr lang="en-GB"/>
              <a:t>“</a:t>
            </a:r>
            <a:r>
              <a:rPr lang="en-US"/>
              <a:t>As a </a:t>
            </a:r>
            <a:r>
              <a:rPr lang="en-US" err="1"/>
              <a:t>recognised</a:t>
            </a:r>
            <a:r>
              <a:rPr lang="en-US"/>
              <a:t> European Standards Organisation, an important task within the overall objective shall be to produce and perform the maintenance of the technical standards which are necessary to achieve a large unified European market for telecommunications, ICT, other electronic communications networks and services and related areas.</a:t>
            </a:r>
            <a:r>
              <a:rPr lang="en-GB"/>
              <a:t>”</a:t>
            </a:r>
          </a:p>
          <a:p>
            <a:r>
              <a:rPr lang="en-GB"/>
              <a:t>Regulation (EU) No 1025/2012</a:t>
            </a:r>
          </a:p>
          <a:p>
            <a:pPr lvl="1"/>
            <a:r>
              <a:rPr lang="en-GB"/>
              <a:t>Legal framework established by the European Parliament and Council to govern European standardisation</a:t>
            </a:r>
          </a:p>
          <a:p>
            <a:pPr lvl="1"/>
            <a:r>
              <a:rPr lang="en-GB"/>
              <a:t>Ensures transparency, inclusivity, and stakeholder participation in the standardisation process. </a:t>
            </a:r>
          </a:p>
        </p:txBody>
      </p:sp>
      <p:sp>
        <p:nvSpPr>
          <p:cNvPr id="6" name="Title 5">
            <a:extLst>
              <a:ext uri="{FF2B5EF4-FFF2-40B4-BE49-F238E27FC236}">
                <a16:creationId xmlns:a16="http://schemas.microsoft.com/office/drawing/2014/main" id="{FE752E9D-19B0-6BA3-1ACB-8185B0461ACA}"/>
              </a:ext>
            </a:extLst>
          </p:cNvPr>
          <p:cNvSpPr>
            <a:spLocks noGrp="1"/>
          </p:cNvSpPr>
          <p:nvPr>
            <p:ph type="title"/>
          </p:nvPr>
        </p:nvSpPr>
        <p:spPr/>
        <p:txBody>
          <a:bodyPr/>
          <a:lstStyle/>
          <a:p>
            <a:r>
              <a:rPr lang="fr-FR"/>
              <a:t>ETSI as an ESO</a:t>
            </a:r>
            <a:endParaRPr lang="en-GB"/>
          </a:p>
        </p:txBody>
      </p:sp>
      <p:sp>
        <p:nvSpPr>
          <p:cNvPr id="4" name="Footer Placeholder 3">
            <a:extLst>
              <a:ext uri="{FF2B5EF4-FFF2-40B4-BE49-F238E27FC236}">
                <a16:creationId xmlns:a16="http://schemas.microsoft.com/office/drawing/2014/main" id="{71EDA45F-FED7-45C8-6D30-243AC972C6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F7B6E-AC58-00DA-558E-380B0B371014}"/>
              </a:ext>
            </a:extLst>
          </p:cNvPr>
          <p:cNvSpPr>
            <a:spLocks noGrp="1"/>
          </p:cNvSpPr>
          <p:nvPr>
            <p:ph type="sldNum" sz="quarter" idx="12"/>
          </p:nvPr>
        </p:nvSpPr>
        <p:spPr/>
        <p:txBody>
          <a:bodyPr/>
          <a:lstStyle/>
          <a:p>
            <a:fld id="{CE5F33B7-1B3C-824C-89B7-74F931436C11}" type="slidenum">
              <a:rPr lang="en-US" smtClean="0"/>
              <a:pPr/>
              <a:t>6</a:t>
            </a:fld>
            <a:endParaRPr lang="en-US"/>
          </a:p>
        </p:txBody>
      </p:sp>
    </p:spTree>
    <p:extLst>
      <p:ext uri="{BB962C8B-B14F-4D97-AF65-F5344CB8AC3E}">
        <p14:creationId xmlns:p14="http://schemas.microsoft.com/office/powerpoint/2010/main" val="199796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61D7037-D85A-1F2F-1739-8B2C31103F4C}"/>
              </a:ext>
            </a:extLst>
          </p:cNvPr>
          <p:cNvSpPr>
            <a:spLocks noGrp="1"/>
          </p:cNvSpPr>
          <p:nvPr>
            <p:ph sz="quarter" idx="10"/>
          </p:nvPr>
        </p:nvSpPr>
        <p:spPr/>
        <p:txBody>
          <a:bodyPr/>
          <a:lstStyle/>
          <a:p>
            <a:endParaRPr lang="en-GB"/>
          </a:p>
        </p:txBody>
      </p:sp>
      <p:sp>
        <p:nvSpPr>
          <p:cNvPr id="3" name="Title 2">
            <a:extLst>
              <a:ext uri="{FF2B5EF4-FFF2-40B4-BE49-F238E27FC236}">
                <a16:creationId xmlns:a16="http://schemas.microsoft.com/office/drawing/2014/main" id="{EBA9796B-0E53-CFE7-0E00-44DB33459369}"/>
              </a:ext>
            </a:extLst>
          </p:cNvPr>
          <p:cNvSpPr>
            <a:spLocks noGrp="1"/>
          </p:cNvSpPr>
          <p:nvPr>
            <p:ph type="title"/>
          </p:nvPr>
        </p:nvSpPr>
        <p:spPr/>
        <p:txBody>
          <a:bodyPr/>
          <a:lstStyle/>
          <a:p>
            <a:r>
              <a:rPr lang="fr-FR"/>
              <a:t>Adoption </a:t>
            </a:r>
            <a:r>
              <a:rPr lang="fr-FR" err="1"/>
              <a:t>processes</a:t>
            </a:r>
            <a:r>
              <a:rPr lang="fr-FR"/>
              <a:t>:</a:t>
            </a:r>
            <a:br>
              <a:rPr lang="fr-FR"/>
            </a:br>
            <a:r>
              <a:rPr lang="fr-FR"/>
              <a:t>ENAP vs SRdAP</a:t>
            </a:r>
            <a:endParaRPr lang="en-US"/>
          </a:p>
        </p:txBody>
      </p:sp>
      <p:sp>
        <p:nvSpPr>
          <p:cNvPr id="5" name="Slide Number Placeholder 4">
            <a:extLst>
              <a:ext uri="{FF2B5EF4-FFF2-40B4-BE49-F238E27FC236}">
                <a16:creationId xmlns:a16="http://schemas.microsoft.com/office/drawing/2014/main" id="{23817AFE-480D-4EBE-5C99-571BA8A9DCEE}"/>
              </a:ext>
            </a:extLst>
          </p:cNvPr>
          <p:cNvSpPr>
            <a:spLocks noGrp="1"/>
          </p:cNvSpPr>
          <p:nvPr>
            <p:ph type="sldNum" sz="quarter" idx="12"/>
          </p:nvPr>
        </p:nvSpPr>
        <p:spPr/>
        <p:txBody>
          <a:bodyPr/>
          <a:lstStyle/>
          <a:p>
            <a:fld id="{CE5F33B7-1B3C-824C-89B7-74F931436C11}" type="slidenum">
              <a:rPr lang="en-US" smtClean="0"/>
              <a:pPr/>
              <a:t>7</a:t>
            </a:fld>
            <a:endParaRPr lang="en-US"/>
          </a:p>
        </p:txBody>
      </p:sp>
      <p:pic>
        <p:nvPicPr>
          <p:cNvPr id="2" name="Slide4">
            <a:hlinkClick r:id="" action="ppaction://media"/>
            <a:extLst>
              <a:ext uri="{FF2B5EF4-FFF2-40B4-BE49-F238E27FC236}">
                <a16:creationId xmlns:a16="http://schemas.microsoft.com/office/drawing/2014/main" id="{B14DFE9C-58D7-4071-8250-03053C6B8F15}"/>
              </a:ext>
            </a:extLst>
          </p:cNvPr>
          <p:cNvPicPr>
            <a:picLocks noChangeAspect="1"/>
          </p:cNvPicPr>
          <p:nvPr>
            <a:audioFile r:link="rId2"/>
            <p:extLst>
              <p:ext uri="{DAA4B4D4-6D71-4841-9C94-3DE7FCFB9230}">
                <p14:media xmlns:p14="http://schemas.microsoft.com/office/powerpoint/2010/main" r:embed="rId1"/>
              </p:ext>
            </p:extLst>
          </p:nvPr>
        </p:nvPicPr>
        <p:blipFill>
          <a:blip r:embed="rId7">
            <a:alphaModFix amt="0"/>
          </a:blip>
          <a:stretch>
            <a:fillRect/>
          </a:stretch>
        </p:blipFill>
        <p:spPr>
          <a:xfrm>
            <a:off x="178332" y="-233044"/>
            <a:ext cx="206690" cy="206690"/>
          </a:xfrm>
          <a:prstGeom prst="rect">
            <a:avLst/>
          </a:prstGeom>
        </p:spPr>
      </p:pic>
      <p:pic>
        <p:nvPicPr>
          <p:cNvPr id="4" name="Picture 3">
            <a:extLst>
              <a:ext uri="{FF2B5EF4-FFF2-40B4-BE49-F238E27FC236}">
                <a16:creationId xmlns:a16="http://schemas.microsoft.com/office/drawing/2014/main" id="{E663B565-D48A-2491-AEFC-6B7CC546FA92}"/>
              </a:ext>
            </a:extLst>
          </p:cNvPr>
          <p:cNvPicPr>
            <a:picLocks noChangeAspect="1"/>
          </p:cNvPicPr>
          <p:nvPr/>
        </p:nvPicPr>
        <p:blipFill>
          <a:blip r:embed="rId8"/>
          <a:stretch>
            <a:fillRect/>
          </a:stretch>
        </p:blipFill>
        <p:spPr>
          <a:xfrm>
            <a:off x="199730" y="4953641"/>
            <a:ext cx="11642598" cy="637032"/>
          </a:xfrm>
          <a:prstGeom prst="rect">
            <a:avLst/>
          </a:prstGeom>
        </p:spPr>
      </p:pic>
      <p:pic>
        <p:nvPicPr>
          <p:cNvPr id="6" name="Picture 5">
            <a:extLst>
              <a:ext uri="{FF2B5EF4-FFF2-40B4-BE49-F238E27FC236}">
                <a16:creationId xmlns:a16="http://schemas.microsoft.com/office/drawing/2014/main" id="{840490B4-7927-68A6-101C-B80F60685C81}"/>
              </a:ext>
            </a:extLst>
          </p:cNvPr>
          <p:cNvPicPr>
            <a:picLocks noChangeAspect="1"/>
          </p:cNvPicPr>
          <p:nvPr/>
        </p:nvPicPr>
        <p:blipFill>
          <a:blip r:embed="rId9"/>
          <a:stretch>
            <a:fillRect/>
          </a:stretch>
        </p:blipFill>
        <p:spPr>
          <a:xfrm>
            <a:off x="1668848" y="2462754"/>
            <a:ext cx="10175748" cy="637032"/>
          </a:xfrm>
          <a:prstGeom prst="rect">
            <a:avLst/>
          </a:prstGeom>
        </p:spPr>
      </p:pic>
      <p:sp>
        <p:nvSpPr>
          <p:cNvPr id="7" name="TextBox 6">
            <a:extLst>
              <a:ext uri="{FF2B5EF4-FFF2-40B4-BE49-F238E27FC236}">
                <a16:creationId xmlns:a16="http://schemas.microsoft.com/office/drawing/2014/main" id="{374149D6-FFD0-6115-AFF6-E5FFAC1432F7}"/>
              </a:ext>
            </a:extLst>
          </p:cNvPr>
          <p:cNvSpPr txBox="1"/>
          <p:nvPr/>
        </p:nvSpPr>
        <p:spPr>
          <a:xfrm>
            <a:off x="903732" y="1757166"/>
            <a:ext cx="10909966" cy="400110"/>
          </a:xfrm>
          <a:prstGeom prst="rect">
            <a:avLst/>
          </a:prstGeom>
          <a:noFill/>
        </p:spPr>
        <p:txBody>
          <a:bodyPr wrap="square" rtlCol="0">
            <a:spAutoFit/>
          </a:bodyPr>
          <a:lstStyle/>
          <a:p>
            <a:r>
              <a:rPr lang="en-US" sz="2000" b="1">
                <a:solidFill>
                  <a:srgbClr val="181C44"/>
                </a:solidFill>
              </a:rPr>
              <a:t>ENAP</a:t>
            </a:r>
            <a:r>
              <a:rPr lang="en-US" sz="2000">
                <a:solidFill>
                  <a:srgbClr val="181C44"/>
                </a:solidFill>
              </a:rPr>
              <a:t> (EN Approval Process) applies to ENs elaborated in response to proposals from ETSI members</a:t>
            </a:r>
          </a:p>
        </p:txBody>
      </p:sp>
      <p:sp>
        <p:nvSpPr>
          <p:cNvPr id="8" name="TextBox 7">
            <a:extLst>
              <a:ext uri="{FF2B5EF4-FFF2-40B4-BE49-F238E27FC236}">
                <a16:creationId xmlns:a16="http://schemas.microsoft.com/office/drawing/2014/main" id="{5FE5111C-FEAF-24DD-AA75-5DCEA4B366E9}"/>
              </a:ext>
            </a:extLst>
          </p:cNvPr>
          <p:cNvSpPr txBox="1"/>
          <p:nvPr/>
        </p:nvSpPr>
        <p:spPr>
          <a:xfrm>
            <a:off x="840074" y="3897012"/>
            <a:ext cx="10909966" cy="707886"/>
          </a:xfrm>
          <a:prstGeom prst="rect">
            <a:avLst/>
          </a:prstGeom>
          <a:noFill/>
        </p:spPr>
        <p:txBody>
          <a:bodyPr wrap="square" rtlCol="0">
            <a:spAutoFit/>
          </a:bodyPr>
          <a:lstStyle/>
          <a:p>
            <a:r>
              <a:rPr lang="en-US" sz="2000" b="1" dirty="0" err="1">
                <a:solidFill>
                  <a:srgbClr val="181C44"/>
                </a:solidFill>
              </a:rPr>
              <a:t>SRdAP</a:t>
            </a:r>
            <a:r>
              <a:rPr lang="en-US" sz="2000" dirty="0">
                <a:solidFill>
                  <a:srgbClr val="181C44"/>
                </a:solidFill>
              </a:rPr>
              <a:t> (</a:t>
            </a:r>
            <a:r>
              <a:rPr lang="en-US" sz="2000" dirty="0" err="1">
                <a:solidFill>
                  <a:srgbClr val="181C44"/>
                </a:solidFill>
              </a:rPr>
              <a:t>Standardisation</a:t>
            </a:r>
            <a:r>
              <a:rPr lang="en-US" sz="2000" dirty="0">
                <a:solidFill>
                  <a:srgbClr val="181C44"/>
                </a:solidFill>
              </a:rPr>
              <a:t> Request deliverables Approval Process) applies to </a:t>
            </a:r>
            <a:r>
              <a:rPr lang="en-US" sz="2000" dirty="0" err="1">
                <a:solidFill>
                  <a:srgbClr val="181C44"/>
                </a:solidFill>
              </a:rPr>
              <a:t>ENs</a:t>
            </a:r>
            <a:r>
              <a:rPr lang="en-US" sz="2000" dirty="0">
                <a:solidFill>
                  <a:srgbClr val="181C44"/>
                </a:solidFill>
              </a:rPr>
              <a:t> (and European </a:t>
            </a:r>
            <a:r>
              <a:rPr lang="en-US" sz="2000" dirty="0" err="1">
                <a:solidFill>
                  <a:srgbClr val="181C44"/>
                </a:solidFill>
              </a:rPr>
              <a:t>standardisation</a:t>
            </a:r>
            <a:r>
              <a:rPr lang="en-US" sz="2000" dirty="0">
                <a:solidFill>
                  <a:srgbClr val="181C44"/>
                </a:solidFill>
              </a:rPr>
              <a:t> deliverables) elaborated in response to EC/EFTA </a:t>
            </a:r>
            <a:r>
              <a:rPr lang="en-US" sz="2000" dirty="0" err="1">
                <a:solidFill>
                  <a:srgbClr val="181C44"/>
                </a:solidFill>
              </a:rPr>
              <a:t>Standardisation</a:t>
            </a:r>
            <a:r>
              <a:rPr lang="en-US" sz="2000" dirty="0">
                <a:solidFill>
                  <a:srgbClr val="181C44"/>
                </a:solidFill>
              </a:rPr>
              <a:t> Requests</a:t>
            </a:r>
          </a:p>
        </p:txBody>
      </p:sp>
      <p:sp>
        <p:nvSpPr>
          <p:cNvPr id="9" name="Oval 8">
            <a:extLst>
              <a:ext uri="{FF2B5EF4-FFF2-40B4-BE49-F238E27FC236}">
                <a16:creationId xmlns:a16="http://schemas.microsoft.com/office/drawing/2014/main" id="{63C1FAAC-EAB6-23A9-3C1F-B1BD66BD41C6}"/>
              </a:ext>
            </a:extLst>
          </p:cNvPr>
          <p:cNvSpPr/>
          <p:nvPr/>
        </p:nvSpPr>
        <p:spPr>
          <a:xfrm>
            <a:off x="128971" y="4801519"/>
            <a:ext cx="1490516" cy="920040"/>
          </a:xfrm>
          <a:prstGeom prst="ellipse">
            <a:avLst/>
          </a:prstGeom>
          <a:noFill/>
          <a:ln w="38100">
            <a:solidFill>
              <a:srgbClr val="DA482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CCE83C7-CA9F-65D0-B0F9-C13789F8E1BD}"/>
              </a:ext>
            </a:extLst>
          </p:cNvPr>
          <p:cNvSpPr/>
          <p:nvPr/>
        </p:nvSpPr>
        <p:spPr>
          <a:xfrm>
            <a:off x="1562100" y="2270463"/>
            <a:ext cx="10514619" cy="1040130"/>
          </a:xfrm>
          <a:prstGeom prst="roundRect">
            <a:avLst/>
          </a:prstGeom>
          <a:noFill/>
          <a:ln w="38100">
            <a:solidFill>
              <a:srgbClr val="DD4A2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050CA44-FAC7-65E9-F025-721BD3E309FA}"/>
              </a:ext>
            </a:extLst>
          </p:cNvPr>
          <p:cNvSpPr/>
          <p:nvPr/>
        </p:nvSpPr>
        <p:spPr>
          <a:xfrm>
            <a:off x="78478" y="4713849"/>
            <a:ext cx="11998242" cy="1040130"/>
          </a:xfrm>
          <a:prstGeom prst="roundRect">
            <a:avLst/>
          </a:prstGeom>
          <a:noFill/>
          <a:ln w="38100">
            <a:solidFill>
              <a:srgbClr val="DD4A2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a:extLst>
              <a:ext uri="{FF2B5EF4-FFF2-40B4-BE49-F238E27FC236}">
                <a16:creationId xmlns:a16="http://schemas.microsoft.com/office/drawing/2014/main" id="{F4D8458E-92F0-034B-6560-34173F1E685C}"/>
              </a:ext>
            </a:extLst>
          </p:cNvPr>
          <p:cNvSpPr/>
          <p:nvPr/>
        </p:nvSpPr>
        <p:spPr>
          <a:xfrm>
            <a:off x="639431" y="2378837"/>
            <a:ext cx="783020" cy="743054"/>
          </a:xfrm>
          <a:prstGeom prst="flowChartSummingJunction">
            <a:avLst/>
          </a:prstGeom>
          <a:noFill/>
          <a:ln w="6350">
            <a:solidFill>
              <a:srgbClr val="DA4827"/>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5C45E2A-E0B8-5BFA-F772-B47C572866DF}"/>
              </a:ext>
            </a:extLst>
          </p:cNvPr>
          <p:cNvPicPr>
            <a:picLocks noChangeAspect="1"/>
          </p:cNvPicPr>
          <p:nvPr/>
        </p:nvPicPr>
        <p:blipFill>
          <a:blip r:embed="rId10"/>
          <a:stretch>
            <a:fillRect/>
          </a:stretch>
        </p:blipFill>
        <p:spPr>
          <a:xfrm>
            <a:off x="245124" y="5775807"/>
            <a:ext cx="11919204" cy="352044"/>
          </a:xfrm>
          <a:prstGeom prst="rect">
            <a:avLst/>
          </a:prstGeom>
        </p:spPr>
      </p:pic>
      <p:pic>
        <p:nvPicPr>
          <p:cNvPr id="10" name="11_NSOs">
            <a:hlinkClick r:id="" action="ppaction://media"/>
            <a:extLst>
              <a:ext uri="{FF2B5EF4-FFF2-40B4-BE49-F238E27FC236}">
                <a16:creationId xmlns:a16="http://schemas.microsoft.com/office/drawing/2014/main" id="{150C7A51-E216-B4F5-97AC-A1BBA7D48127}"/>
              </a:ext>
            </a:extLst>
          </p:cNvPr>
          <p:cNvPicPr>
            <a:picLocks noChangeAspect="1"/>
          </p:cNvPicPr>
          <p:nvPr>
            <a:audioFile r:link="rId4"/>
            <p:extLst>
              <p:ext uri="{DAA4B4D4-6D71-4841-9C94-3DE7FCFB9230}">
                <p14:media xmlns:p14="http://schemas.microsoft.com/office/powerpoint/2010/main" r:embed="rId3"/>
              </p:ext>
            </p:extLst>
          </p:nvPr>
        </p:nvPicPr>
        <p:blipFill>
          <a:blip r:embed="rId7">
            <a:alphaModFix amt="0"/>
          </a:blip>
          <a:stretch>
            <a:fillRect/>
          </a:stretch>
        </p:blipFill>
        <p:spPr>
          <a:xfrm>
            <a:off x="78477" y="74334"/>
            <a:ext cx="406400" cy="406400"/>
          </a:xfrm>
          <a:prstGeom prst="rect">
            <a:avLst/>
          </a:prstGeom>
        </p:spPr>
      </p:pic>
      <p:sp>
        <p:nvSpPr>
          <p:cNvPr id="18" name="Rectangle 17">
            <a:extLst>
              <a:ext uri="{FF2B5EF4-FFF2-40B4-BE49-F238E27FC236}">
                <a16:creationId xmlns:a16="http://schemas.microsoft.com/office/drawing/2014/main" id="{A369141B-74E3-3074-6D00-47363FB135DD}"/>
              </a:ext>
            </a:extLst>
          </p:cNvPr>
          <p:cNvSpPr/>
          <p:nvPr/>
        </p:nvSpPr>
        <p:spPr>
          <a:xfrm>
            <a:off x="1985853" y="5934875"/>
            <a:ext cx="827149" cy="1134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519EE9B-F1A7-45F6-5519-A3E038E4AD4A}"/>
              </a:ext>
            </a:extLst>
          </p:cNvPr>
          <p:cNvSpPr txBox="1"/>
          <p:nvPr/>
        </p:nvSpPr>
        <p:spPr>
          <a:xfrm>
            <a:off x="1826193" y="5866241"/>
            <a:ext cx="1146468" cy="261610"/>
          </a:xfrm>
          <a:prstGeom prst="rect">
            <a:avLst/>
          </a:prstGeom>
          <a:noFill/>
        </p:spPr>
        <p:txBody>
          <a:bodyPr wrap="none" rtlCol="0">
            <a:spAutoFit/>
          </a:bodyPr>
          <a:lstStyle/>
          <a:p>
            <a:r>
              <a:rPr lang="en-GB" sz="1050">
                <a:solidFill>
                  <a:schemeClr val="tx2">
                    <a:lumMod val="75000"/>
                    <a:lumOff val="25000"/>
                  </a:schemeClr>
                </a:solidFill>
              </a:rPr>
              <a:t>28 calendar days</a:t>
            </a:r>
          </a:p>
        </p:txBody>
      </p:sp>
    </p:spTree>
    <p:extLst>
      <p:ext uri="{BB962C8B-B14F-4D97-AF65-F5344CB8AC3E}">
        <p14:creationId xmlns:p14="http://schemas.microsoft.com/office/powerpoint/2010/main" val="486247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4725" fill="hold"/>
                                        <p:tgtEl>
                                          <p:spTgt spid="10"/>
                                        </p:tgtEl>
                                      </p:cBhvr>
                                    </p:cmd>
                                  </p:childTnLst>
                                </p:cTn>
                              </p:par>
                              <p:par>
                                <p:cTn id="7" presetID="21" presetClass="entr" presetSubtype="1" fill="hold" grpId="0" nodeType="withEffect">
                                  <p:stCondLst>
                                    <p:cond delay="4000"/>
                                  </p:stCondLst>
                                  <p:childTnLst>
                                    <p:set>
                                      <p:cBhvr>
                                        <p:cTn id="8" dur="1" fill="hold">
                                          <p:stCondLst>
                                            <p:cond delay="0"/>
                                          </p:stCondLst>
                                        </p:cTn>
                                        <p:tgtEl>
                                          <p:spTgt spid="11"/>
                                        </p:tgtEl>
                                        <p:attrNameLst>
                                          <p:attrName>style.visibility</p:attrName>
                                        </p:attrNameLst>
                                      </p:cBhvr>
                                      <p:to>
                                        <p:strVal val="visible"/>
                                      </p:to>
                                    </p:set>
                                    <p:animEffect transition="in" filter="wheel(1)">
                                      <p:cBhvr>
                                        <p:cTn id="9" dur="2000"/>
                                        <p:tgtEl>
                                          <p:spTgt spid="11"/>
                                        </p:tgtEl>
                                      </p:cBhvr>
                                    </p:animEffect>
                                  </p:childTnLst>
                                </p:cTn>
                              </p:par>
                              <p:par>
                                <p:cTn id="10" presetID="1" presetClass="exit" presetSubtype="0" fill="hold" grpId="1" nodeType="withEffect">
                                  <p:stCondLst>
                                    <p:cond delay="10000"/>
                                  </p:stCondLst>
                                  <p:childTnLst>
                                    <p:set>
                                      <p:cBhvr>
                                        <p:cTn id="11" dur="1" fill="hold">
                                          <p:stCondLst>
                                            <p:cond delay="0"/>
                                          </p:stCondLst>
                                        </p:cTn>
                                        <p:tgtEl>
                                          <p:spTgt spid="11"/>
                                        </p:tgtEl>
                                        <p:attrNameLst>
                                          <p:attrName>style.visibility</p:attrName>
                                        </p:attrNameLst>
                                      </p:cBhvr>
                                      <p:to>
                                        <p:strVal val="hidden"/>
                                      </p:to>
                                    </p:set>
                                  </p:childTnLst>
                                </p:cTn>
                              </p:par>
                              <p:par>
                                <p:cTn id="12" presetID="21" presetClass="entr" presetSubtype="1" fill="hold" grpId="0" nodeType="withEffect">
                                  <p:stCondLst>
                                    <p:cond delay="1000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par>
                                <p:cTn id="15" presetID="1" presetClass="exit" presetSubtype="0" fill="hold" grpId="1" nodeType="withEffect">
                                  <p:stCondLst>
                                    <p:cond delay="16000"/>
                                  </p:stCondLst>
                                  <p:childTnLst>
                                    <p:set>
                                      <p:cBhvr>
                                        <p:cTn id="16" dur="1" fill="hold">
                                          <p:stCondLst>
                                            <p:cond delay="0"/>
                                          </p:stCondLst>
                                        </p:cTn>
                                        <p:tgtEl>
                                          <p:spTgt spid="13"/>
                                        </p:tgtEl>
                                        <p:attrNameLst>
                                          <p:attrName>style.visibility</p:attrName>
                                        </p:attrNameLst>
                                      </p:cBhvr>
                                      <p:to>
                                        <p:strVal val="hidden"/>
                                      </p:to>
                                    </p:set>
                                  </p:childTnLst>
                                </p:cTn>
                              </p:par>
                              <p:par>
                                <p:cTn id="17" presetID="21" presetClass="entr" presetSubtype="1" fill="hold" grpId="0" nodeType="withEffect">
                                  <p:stCondLst>
                                    <p:cond delay="1800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3000"/>
                                        <p:tgtEl>
                                          <p:spTgt spid="9"/>
                                        </p:tgtEl>
                                      </p:cBhvr>
                                    </p:animEffect>
                                  </p:childTnLst>
                                </p:cTn>
                              </p:par>
                              <p:par>
                                <p:cTn id="20" presetID="1" presetClass="exit" presetSubtype="0" fill="hold" grpId="1" nodeType="withEffect">
                                  <p:stCondLst>
                                    <p:cond delay="26000"/>
                                  </p:stCondLst>
                                  <p:childTnLst>
                                    <p:set>
                                      <p:cBhvr>
                                        <p:cTn id="21" dur="1" fill="hold">
                                          <p:stCondLst>
                                            <p:cond delay="0"/>
                                          </p:stCondLst>
                                        </p:cTn>
                                        <p:tgtEl>
                                          <p:spTgt spid="9"/>
                                        </p:tgtEl>
                                        <p:attrNameLst>
                                          <p:attrName>style.visibility</p:attrName>
                                        </p:attrNameLst>
                                      </p:cBhvr>
                                      <p:to>
                                        <p:strVal val="hidden"/>
                                      </p:to>
                                    </p:set>
                                  </p:childTnLst>
                                </p:cTn>
                              </p:par>
                              <p:par>
                                <p:cTn id="22" presetID="10" presetClass="entr" presetSubtype="0" fill="hold" grpId="1" nodeType="withEffect">
                                  <p:stCondLst>
                                    <p:cond delay="26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 presetClass="exit" presetSubtype="0" fill="hold" grpId="0" nodeType="withEffect">
                                  <p:stCondLst>
                                    <p:cond delay="31500"/>
                                  </p:stCondLst>
                                  <p:childTnLst>
                                    <p:set>
                                      <p:cBhvr>
                                        <p:cTn id="26" dur="1" fill="hold">
                                          <p:stCondLst>
                                            <p:cond delay="0"/>
                                          </p:stCondLst>
                                        </p:cTn>
                                        <p:tgtEl>
                                          <p:spTgt spid="15"/>
                                        </p:tgtEl>
                                        <p:attrNameLst>
                                          <p:attrName>style.visibility</p:attrName>
                                        </p:attrNameLst>
                                      </p:cBhvr>
                                      <p:to>
                                        <p:strVal val="hidden"/>
                                      </p:to>
                                    </p:set>
                                  </p:childTnLst>
                                </p:cTn>
                              </p:par>
                              <p:par>
                                <p:cTn id="27" presetID="21" presetClass="entr" presetSubtype="1" fill="hold" grpId="2" nodeType="withEffect">
                                  <p:stCondLst>
                                    <p:cond delay="3350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2"/>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bldLst>
      <p:bldP spid="9" grpId="0" animBg="1"/>
      <p:bldP spid="9" grpId="1" animBg="1"/>
      <p:bldP spid="9" grpId="2" animBg="1"/>
      <p:bldP spid="11" grpId="0" animBg="1"/>
      <p:bldP spid="11" grpId="1" animBg="1"/>
      <p:bldP spid="13" grpId="0" animBg="1"/>
      <p:bldP spid="13" grpId="1"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95A917-1E77-A1EF-F261-3CEF5C13F9CD}"/>
              </a:ext>
            </a:extLst>
          </p:cNvPr>
          <p:cNvSpPr>
            <a:spLocks noGrp="1"/>
          </p:cNvSpPr>
          <p:nvPr>
            <p:ph sz="quarter" idx="10"/>
          </p:nvPr>
        </p:nvSpPr>
        <p:spPr>
          <a:xfrm>
            <a:off x="390118" y="1333144"/>
            <a:ext cx="11399026" cy="4947427"/>
          </a:xfrm>
        </p:spPr>
        <p:txBody>
          <a:bodyPr vert="horz" lIns="91440" tIns="45720" rIns="91440" bIns="45720" rtlCol="0" anchor="t">
            <a:normAutofit/>
          </a:bodyPr>
          <a:lstStyle/>
          <a:p>
            <a:pPr marL="360045" indent="-360045"/>
            <a:r>
              <a:rPr lang="en-GB" sz="2400" dirty="0"/>
              <a:t>ETSI is a member-based organisation – so only members can contribute to the technical committees</a:t>
            </a:r>
            <a:endParaRPr lang="en-GB" sz="2400" dirty="0">
              <a:ea typeface="Calibri"/>
              <a:cs typeface="Calibri"/>
            </a:endParaRPr>
          </a:p>
          <a:p>
            <a:pPr lvl="1"/>
            <a:r>
              <a:rPr lang="en-GB" sz="2000" dirty="0"/>
              <a:t>NOTE that the ETSI membership includes SMEs, Micro-Enterprises and Universities (around 31% of membership)</a:t>
            </a:r>
            <a:endParaRPr lang="en-GB" sz="2000" dirty="0">
              <a:ea typeface="Calibri"/>
              <a:cs typeface="Calibri"/>
            </a:endParaRPr>
          </a:p>
          <a:p>
            <a:pPr marL="360045" indent="-360045"/>
            <a:r>
              <a:rPr lang="en-GB" sz="2400" dirty="0">
                <a:ea typeface="+mn-lt"/>
                <a:cs typeface="+mn-lt"/>
              </a:rPr>
              <a:t>ETSI is a very open standards body, allowing anyone to download published specifications for free, view the committee structure, explore the work plan, and even access the titles of contributions to the technical groups.</a:t>
            </a:r>
          </a:p>
          <a:p>
            <a:pPr marL="360045" indent="-360045"/>
            <a:r>
              <a:rPr lang="en-GB" sz="2400" dirty="0"/>
              <a:t>The EC has nominated certain organisations (Annexe III) to ensure that under-represented groups have a voice. They are represented up to Board level</a:t>
            </a:r>
            <a:endParaRPr lang="en-GB" sz="2400" dirty="0">
              <a:ea typeface="Calibri"/>
              <a:cs typeface="Calibri"/>
            </a:endParaRPr>
          </a:p>
          <a:p>
            <a:pPr lvl="1"/>
            <a:r>
              <a:rPr lang="en-GB" sz="2000" dirty="0"/>
              <a:t>They represent specific societal interests in the European standardisation process. They ensure that the voices of various stakeholders are heard and considered during the development of European standards. </a:t>
            </a:r>
          </a:p>
          <a:p>
            <a:pPr marL="360045" indent="-360045"/>
            <a:r>
              <a:rPr lang="en-GB" sz="2400" dirty="0"/>
              <a:t>The </a:t>
            </a:r>
            <a:r>
              <a:rPr lang="en-GB" sz="2400" dirty="0" err="1"/>
              <a:t>NSBs</a:t>
            </a:r>
            <a:r>
              <a:rPr lang="en-GB" sz="2400" dirty="0"/>
              <a:t> and </a:t>
            </a:r>
            <a:r>
              <a:rPr lang="en-GB" sz="2400" dirty="0" err="1"/>
              <a:t>NSOs</a:t>
            </a:r>
            <a:r>
              <a:rPr lang="en-GB" sz="2400" dirty="0"/>
              <a:t> obtain feedback from all their national stakeholders including regional businesses, local universities, even consumer organisations.</a:t>
            </a:r>
            <a:endParaRPr lang="en-GB" sz="2400" dirty="0">
              <a:ea typeface="Calibri"/>
              <a:cs typeface="Calibri"/>
            </a:endParaRPr>
          </a:p>
        </p:txBody>
      </p:sp>
      <p:sp>
        <p:nvSpPr>
          <p:cNvPr id="3" name="Title 2">
            <a:extLst>
              <a:ext uri="{FF2B5EF4-FFF2-40B4-BE49-F238E27FC236}">
                <a16:creationId xmlns:a16="http://schemas.microsoft.com/office/drawing/2014/main" id="{966270E1-6AC5-6AE1-9FEF-8BFD1A30983B}"/>
              </a:ext>
            </a:extLst>
          </p:cNvPr>
          <p:cNvSpPr>
            <a:spLocks noGrp="1"/>
          </p:cNvSpPr>
          <p:nvPr>
            <p:ph type="title"/>
          </p:nvPr>
        </p:nvSpPr>
        <p:spPr/>
        <p:txBody>
          <a:bodyPr/>
          <a:lstStyle/>
          <a:p>
            <a:r>
              <a:rPr lang="en-GB"/>
              <a:t>Improving inclusiveness</a:t>
            </a:r>
          </a:p>
        </p:txBody>
      </p:sp>
      <p:sp>
        <p:nvSpPr>
          <p:cNvPr id="4" name="Footer Placeholder 3">
            <a:extLst>
              <a:ext uri="{FF2B5EF4-FFF2-40B4-BE49-F238E27FC236}">
                <a16:creationId xmlns:a16="http://schemas.microsoft.com/office/drawing/2014/main" id="{B46BF35F-A080-D8B4-0F3C-786EF9BF3C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650F5F-D84E-EECB-8F34-B37C7745808E}"/>
              </a:ext>
            </a:extLst>
          </p:cNvPr>
          <p:cNvSpPr>
            <a:spLocks noGrp="1"/>
          </p:cNvSpPr>
          <p:nvPr>
            <p:ph type="sldNum" sz="quarter" idx="12"/>
          </p:nvPr>
        </p:nvSpPr>
        <p:spPr/>
        <p:txBody>
          <a:bodyPr/>
          <a:lstStyle/>
          <a:p>
            <a:fld id="{CE5F33B7-1B3C-824C-89B7-74F931436C11}" type="slidenum">
              <a:rPr lang="en-US" smtClean="0"/>
              <a:pPr/>
              <a:t>8</a:t>
            </a:fld>
            <a:endParaRPr lang="en-US"/>
          </a:p>
        </p:txBody>
      </p:sp>
    </p:spTree>
    <p:extLst>
      <p:ext uri="{BB962C8B-B14F-4D97-AF65-F5344CB8AC3E}">
        <p14:creationId xmlns:p14="http://schemas.microsoft.com/office/powerpoint/2010/main" val="307692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13E9E-B5A8-CCFA-C9F2-E8413C47A9B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AA97C2-C42A-3DAF-A0A3-FC1E3170F64C}"/>
              </a:ext>
            </a:extLst>
          </p:cNvPr>
          <p:cNvSpPr>
            <a:spLocks noGrp="1"/>
          </p:cNvSpPr>
          <p:nvPr>
            <p:ph sz="quarter" idx="10"/>
          </p:nvPr>
        </p:nvSpPr>
        <p:spPr/>
        <p:txBody>
          <a:bodyPr vert="horz" lIns="91440" tIns="45720" rIns="91440" bIns="45720" rtlCol="0" anchor="t">
            <a:normAutofit fontScale="92500" lnSpcReduction="10000"/>
          </a:bodyPr>
          <a:lstStyle/>
          <a:p>
            <a:pPr marL="360045" indent="-360045"/>
            <a:r>
              <a:rPr lang="en-GB"/>
              <a:t>ETSI develops European Standards (</a:t>
            </a:r>
            <a:r>
              <a:rPr lang="en-GB" dirty="0"/>
              <a:t>ENs</a:t>
            </a:r>
            <a:r>
              <a:rPr lang="en-GB"/>
              <a:t>) – to build a unified market across both the European Union and the CEPT</a:t>
            </a:r>
            <a:endParaRPr lang="en-US"/>
          </a:p>
          <a:p>
            <a:pPr marL="360045" indent="-360045"/>
            <a:r>
              <a:rPr lang="en-GB"/>
              <a:t>The </a:t>
            </a:r>
            <a:r>
              <a:rPr lang="en-GB" dirty="0"/>
              <a:t>ENAP</a:t>
            </a:r>
            <a:r>
              <a:rPr lang="en-GB"/>
              <a:t> process is used for the CEPT area</a:t>
            </a:r>
            <a:endParaRPr lang="en-US">
              <a:ea typeface="Calibri"/>
              <a:cs typeface="Calibri"/>
            </a:endParaRPr>
          </a:p>
          <a:p>
            <a:pPr lvl="1"/>
            <a:r>
              <a:rPr lang="en-GB"/>
              <a:t>The </a:t>
            </a:r>
            <a:r>
              <a:rPr lang="en-GB" err="1"/>
              <a:t>SRdAP</a:t>
            </a:r>
            <a:r>
              <a:rPr lang="en-GB"/>
              <a:t> process is used to support standardisation requests from the European Commission affecting only EEA countries</a:t>
            </a:r>
            <a:endParaRPr lang="en-GB">
              <a:ea typeface="Calibri"/>
              <a:cs typeface="Calibri"/>
            </a:endParaRPr>
          </a:p>
          <a:p>
            <a:pPr marL="360045" indent="-360045"/>
            <a:r>
              <a:rPr lang="en-GB"/>
              <a:t>ETSI Technical Bodies draft and reach a consensus of technical experts drawn from Members in an open process</a:t>
            </a:r>
            <a:endParaRPr lang="en-GB">
              <a:ea typeface="Calibri"/>
              <a:cs typeface="Calibri"/>
            </a:endParaRPr>
          </a:p>
          <a:p>
            <a:pPr marL="360045" indent="-360045"/>
            <a:r>
              <a:rPr lang="en-GB"/>
              <a:t>National Standards Organisations (NSO) and National </a:t>
            </a:r>
            <a:r>
              <a:rPr lang="en-GB" dirty="0"/>
              <a:t>Standardisation</a:t>
            </a:r>
            <a:r>
              <a:rPr lang="en-GB"/>
              <a:t> Bodies (NSB) scrutinise, comment and </a:t>
            </a:r>
            <a:r>
              <a:rPr lang="en-GB" b="1"/>
              <a:t>vote to adopt </a:t>
            </a:r>
            <a:r>
              <a:rPr lang="en-GB" b="1" dirty="0"/>
              <a:t>ENs</a:t>
            </a:r>
            <a:r>
              <a:rPr lang="en-GB"/>
              <a:t> based on feedback from national stakeholders. They also withdraw any conflicting National Standards</a:t>
            </a:r>
            <a:endParaRPr lang="en-GB">
              <a:ea typeface="Calibri"/>
              <a:cs typeface="Calibri"/>
            </a:endParaRPr>
          </a:p>
          <a:p>
            <a:pPr marL="360045" indent="-360045"/>
            <a:r>
              <a:rPr lang="en-GB"/>
              <a:t>More detailed videos on these 2 processes are available on the LEARN area of the ETSI website: </a:t>
            </a:r>
            <a:r>
              <a:rPr lang="en-GB">
                <a:ea typeface="+mn-lt"/>
                <a:cs typeface="+mn-lt"/>
                <a:hlinkClick r:id="rId2"/>
              </a:rPr>
              <a:t>https://</a:t>
            </a:r>
            <a:r>
              <a:rPr lang="en-GB" dirty="0">
                <a:ea typeface="+mn-lt"/>
                <a:cs typeface="+mn-lt"/>
                <a:hlinkClick r:id="rId2"/>
              </a:rPr>
              <a:t>www.etsi.org</a:t>
            </a:r>
            <a:r>
              <a:rPr lang="en-GB">
                <a:ea typeface="+mn-lt"/>
                <a:cs typeface="+mn-lt"/>
                <a:hlinkClick r:id="rId2"/>
              </a:rPr>
              <a:t>/education/learn</a:t>
            </a:r>
            <a:r>
              <a:rPr lang="en-GB">
                <a:ea typeface="+mn-lt"/>
                <a:cs typeface="+mn-lt"/>
              </a:rPr>
              <a:t> </a:t>
            </a:r>
            <a:endParaRPr lang="en-US">
              <a:ea typeface="Calibri"/>
              <a:cs typeface="Calibri"/>
            </a:endParaRPr>
          </a:p>
          <a:p>
            <a:pPr marL="360045" indent="-360045"/>
            <a:endParaRPr lang="en-GB">
              <a:ea typeface="Calibri"/>
              <a:cs typeface="Calibri"/>
            </a:endParaRPr>
          </a:p>
          <a:p>
            <a:pPr marL="360045" indent="-360045"/>
            <a:endParaRPr lang="en-GB">
              <a:ea typeface="Calibri"/>
              <a:cs typeface="Calibri"/>
            </a:endParaRPr>
          </a:p>
        </p:txBody>
      </p:sp>
      <p:sp>
        <p:nvSpPr>
          <p:cNvPr id="6" name="Title 5">
            <a:extLst>
              <a:ext uri="{FF2B5EF4-FFF2-40B4-BE49-F238E27FC236}">
                <a16:creationId xmlns:a16="http://schemas.microsoft.com/office/drawing/2014/main" id="{2BBE265E-AA4E-33BF-3AE6-CD54BA173B04}"/>
              </a:ext>
            </a:extLst>
          </p:cNvPr>
          <p:cNvSpPr>
            <a:spLocks noGrp="1"/>
          </p:cNvSpPr>
          <p:nvPr>
            <p:ph type="title"/>
          </p:nvPr>
        </p:nvSpPr>
        <p:spPr/>
        <p:txBody>
          <a:bodyPr/>
          <a:lstStyle/>
          <a:p>
            <a:r>
              <a:rPr lang="fr-FR"/>
              <a:t>Conclusions</a:t>
            </a:r>
            <a:endParaRPr lang="en-GB"/>
          </a:p>
        </p:txBody>
      </p:sp>
      <p:sp>
        <p:nvSpPr>
          <p:cNvPr id="4" name="Footer Placeholder 3">
            <a:extLst>
              <a:ext uri="{FF2B5EF4-FFF2-40B4-BE49-F238E27FC236}">
                <a16:creationId xmlns:a16="http://schemas.microsoft.com/office/drawing/2014/main" id="{B63D5CC6-8C29-EE6D-2C6B-BE8B0A9CBF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0AFB67-53C0-63C9-E0DE-09DBB6E0755D}"/>
              </a:ext>
            </a:extLst>
          </p:cNvPr>
          <p:cNvSpPr>
            <a:spLocks noGrp="1"/>
          </p:cNvSpPr>
          <p:nvPr>
            <p:ph type="sldNum" sz="quarter" idx="12"/>
          </p:nvPr>
        </p:nvSpPr>
        <p:spPr/>
        <p:txBody>
          <a:bodyPr/>
          <a:lstStyle/>
          <a:p>
            <a:fld id="{CE5F33B7-1B3C-824C-89B7-74F931436C11}" type="slidenum">
              <a:rPr lang="en-US" smtClean="0"/>
              <a:pPr/>
              <a:t>9</a:t>
            </a:fld>
            <a:endParaRPr lang="en-US"/>
          </a:p>
        </p:txBody>
      </p:sp>
    </p:spTree>
    <p:extLst>
      <p:ext uri="{BB962C8B-B14F-4D97-AF65-F5344CB8AC3E}">
        <p14:creationId xmlns:p14="http://schemas.microsoft.com/office/powerpoint/2010/main" val="2021225862"/>
      </p:ext>
    </p:extLst>
  </p:cSld>
  <p:clrMapOvr>
    <a:masterClrMapping/>
  </p:clrMapOvr>
</p:sld>
</file>

<file path=ppt/theme/theme1.xml><?xml version="1.0" encoding="utf-8"?>
<a:theme xmlns:a="http://schemas.openxmlformats.org/drawingml/2006/main" name="Office Theme">
  <a:themeElements>
    <a:clrScheme name="Cust5">
      <a:dk1>
        <a:srgbClr val="EC008C"/>
      </a:dk1>
      <a:lt1>
        <a:sysClr val="window" lastClr="FFFFFF"/>
      </a:lt1>
      <a:dk2>
        <a:srgbClr val="181C44"/>
      </a:dk2>
      <a:lt2>
        <a:srgbClr val="FFFFFF"/>
      </a:lt2>
      <a:accent1>
        <a:srgbClr val="EC008C"/>
      </a:accent1>
      <a:accent2>
        <a:srgbClr val="F15D27"/>
      </a:accent2>
      <a:accent3>
        <a:srgbClr val="8DC640"/>
      </a:accent3>
      <a:accent4>
        <a:srgbClr val="F07FAC"/>
      </a:accent4>
      <a:accent5>
        <a:srgbClr val="FFC20E"/>
      </a:accent5>
      <a:accent6>
        <a:srgbClr val="F68D66"/>
      </a:accent6>
      <a:hlink>
        <a:srgbClr val="A0CBED"/>
      </a:hlink>
      <a:folHlink>
        <a:srgbClr val="004A8D"/>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6463)_ETSI_EaS_MasterTechStandardization_Template_V3.potx" id="{A11AF1F4-3050-40E0-9DB3-7CBD87CF6647}" vid="{6B3F21FC-D184-412A-80BB-0299EC3D88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f6a3cd-5888-447e-86ed-9eb196013da0" xsi:nil="true"/>
    <lcf76f155ced4ddcb4097134ff3c332f xmlns="c760837b-f74e-4cf8-8793-8ef23bf1b97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AD6A16ECBC054B9711993F44EDF6D6" ma:contentTypeVersion="13" ma:contentTypeDescription="Create a new document." ma:contentTypeScope="" ma:versionID="4c2fb472aa2292818020bea3f11e4b86">
  <xsd:schema xmlns:xsd="http://www.w3.org/2001/XMLSchema" xmlns:xs="http://www.w3.org/2001/XMLSchema" xmlns:p="http://schemas.microsoft.com/office/2006/metadata/properties" xmlns:ns2="c760837b-f74e-4cf8-8793-8ef23bf1b979" xmlns:ns3="3df6a3cd-5888-447e-86ed-9eb196013da0" targetNamespace="http://schemas.microsoft.com/office/2006/metadata/properties" ma:root="true" ma:fieldsID="0aee4c0de44544680207137ed4031401" ns2:_="" ns3:_="">
    <xsd:import namespace="c760837b-f74e-4cf8-8793-8ef23bf1b979"/>
    <xsd:import namespace="3df6a3cd-5888-447e-86ed-9eb196013d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0837b-f74e-4cf8-8793-8ef23bf1b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fd3c702-1e94-4359-a2ce-26b5441be7f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f6a3cd-5888-447e-86ed-9eb196013d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07a6719-347d-49d9-918a-e2c69c4d2ddd}" ma:internalName="TaxCatchAll" ma:showField="CatchAllData" ma:web="3df6a3cd-5888-447e-86ed-9eb196013d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D9BC59-AA01-404F-9205-E1D057C7C5BF}">
  <ds:schemaRefs>
    <ds:schemaRef ds:uri="3df6a3cd-5888-447e-86ed-9eb196013da0"/>
    <ds:schemaRef ds:uri="c760837b-f74e-4cf8-8793-8ef23bf1b9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E648B52-3A04-4E64-A0E2-8F67269F4CDF}">
  <ds:schemaRefs>
    <ds:schemaRef ds:uri="3df6a3cd-5888-447e-86ed-9eb196013da0"/>
    <ds:schemaRef ds:uri="c760837b-f74e-4cf8-8793-8ef23bf1b9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08A052F-6FD2-447C-8F83-00B1D714B6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TotalTime>
  <Words>1127</Words>
  <Application>Microsoft Office PowerPoint</Application>
  <PresentationFormat>Widescreen</PresentationFormat>
  <Paragraphs>113</Paragraphs>
  <Slides>10</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.Hiragino Kaku Gothic Interface W3</vt:lpstr>
      <vt:lpstr>Aptos</vt:lpstr>
      <vt:lpstr>Arial</vt:lpstr>
      <vt:lpstr>Calibri</vt:lpstr>
      <vt:lpstr>Courier New</vt:lpstr>
      <vt:lpstr>Wingdings</vt:lpstr>
      <vt:lpstr>Office Theme</vt:lpstr>
      <vt:lpstr>Standards and Regulation in Europe Part 1: Introduction</vt:lpstr>
      <vt:lpstr>The map: 46 countries of the CEPT 27 are in the European Union 3 in the EEA </vt:lpstr>
      <vt:lpstr>ETSI NSOs and NSBs</vt:lpstr>
      <vt:lpstr>Why does Europe need standards</vt:lpstr>
      <vt:lpstr>The European Union and the CEPT</vt:lpstr>
      <vt:lpstr>ETSI as an ESO</vt:lpstr>
      <vt:lpstr>Adoption processes: ENAP vs SRdAP</vt:lpstr>
      <vt:lpstr>Improving inclusiveness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d'Esclercs</dc:creator>
  <cp:lastModifiedBy>Howard Benn</cp:lastModifiedBy>
  <cp:revision>4</cp:revision>
  <cp:lastPrinted>2024-08-08T17:05:53Z</cp:lastPrinted>
  <dcterms:created xsi:type="dcterms:W3CDTF">2024-08-14T13:27:58Z</dcterms:created>
  <dcterms:modified xsi:type="dcterms:W3CDTF">2025-07-17T15:14:02Z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0x0101001BAD6A16ECBC054B9711993F44EDF6D6</vt:lpwstr>
  </property>
  <property fmtid="{D5CDD505-2E9C-101B-9397-08002B2CF9AE}" pid="3" name="MediaServiceImageTags">
    <vt:lpwstr/>
  </property>
</Properties>
</file>