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5" r:id="rId5"/>
    <p:sldId id="3830" r:id="rId6"/>
    <p:sldId id="3842" r:id="rId7"/>
    <p:sldId id="315" r:id="rId8"/>
    <p:sldId id="3832" r:id="rId9"/>
    <p:sldId id="3831" r:id="rId10"/>
    <p:sldId id="3833" r:id="rId11"/>
    <p:sldId id="311" r:id="rId12"/>
    <p:sldId id="3835" r:id="rId13"/>
    <p:sldId id="38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861E86-E21E-20E9-2EE9-FD6C6A575A45}" name="Claire d'Esclercs" initials="Cd" userId="S::claire.desclercs@etsi.org::66830f0a-49a5-4287-84d6-e007274ab1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E0A"/>
    <a:srgbClr val="5C1A5B"/>
    <a:srgbClr val="779F38"/>
    <a:srgbClr val="B4008C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54" autoAdjust="0"/>
  </p:normalViewPr>
  <p:slideViewPr>
    <p:cSldViewPr snapToGrid="0" showGuides="1">
      <p:cViewPr varScale="1">
        <p:scale>
          <a:sx n="145" d="100"/>
          <a:sy n="145" d="100"/>
        </p:scale>
        <p:origin x="852" y="10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This slide shows the graphic approval process when (1) an EN is produced under EN Approval Process also called ENAP (see the top line)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and when (2) an EN is produced under </a:t>
            </a:r>
            <a:r>
              <a:rPr lang="en-GB" sz="1800" dirty="0" err="1"/>
              <a:t>SRdAP</a:t>
            </a:r>
            <a:r>
              <a:rPr lang="en-GB" sz="1800" dirty="0"/>
              <a:t> (see the bottom line).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We clearly see that an EN requested by an EU/EFTA Standardisation Request shown on the bottom line, has a first step called Standardisation Request Acceptance which is under the NSB’s responsibility, this is not the case for an EN requested by members (shown on top line) . </a:t>
            </a:r>
          </a:p>
          <a:p>
            <a:endParaRPr lang="en-GB" dirty="0"/>
          </a:p>
          <a:p>
            <a:r>
              <a:rPr lang="en-GB" dirty="0"/>
              <a:t>Nevertheless, the deliverable adoption process is quite similar. This will be detailed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During the drafting by the European Commission of a new Standardisation Request,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it is expected that the European Commission consults and involves ETSI in this process to comment and/or propose modifications to the working draft Standardisation Request text.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ETSI will involve its relevant technical groups, NSBs, NSOs, Annex III organizations, Board and OCG.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However, it is the sole responsibility of the eligible NSBs to accept or reject the submitted standardization requests and to adopt, change or stop the work items.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1B5A-64FC-4082-879A-B8F9B344F7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quick overview of all the ETSI NSOs.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full details and links to each NSO are provided on the ETSI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your information, most of the ETSI NSOs are also CEN/CENELEC National Bodies.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1B5A-64FC-4082-879A-B8F9B344F7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0FA2DE4-C1E7-4174-15F6-9F0831839B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BDBA85A6-1C85-B17D-C037-5E3359CDF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4DC164-A02C-1A1D-509E-9DABEB4F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BB40D4D-C29C-BC62-1119-712CDE84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C5CBE0-6E78-4129-E8CF-7721D67C5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65726C6-38C6-020E-E2EB-CAC2BF690948}"/>
              </a:ext>
            </a:extLst>
          </p:cNvPr>
          <p:cNvSpPr/>
          <p:nvPr userDrawn="1"/>
        </p:nvSpPr>
        <p:spPr>
          <a:xfrm>
            <a:off x="-19455" y="0"/>
            <a:ext cx="9787011" cy="6858000"/>
          </a:xfrm>
          <a:custGeom>
            <a:avLst/>
            <a:gdLst>
              <a:gd name="connsiteX0" fmla="*/ 0 w 9787011"/>
              <a:gd name="connsiteY0" fmla="*/ 0 h 6858000"/>
              <a:gd name="connsiteX1" fmla="*/ 8422770 w 9787011"/>
              <a:gd name="connsiteY1" fmla="*/ 0 h 6858000"/>
              <a:gd name="connsiteX2" fmla="*/ 8581184 w 9787011"/>
              <a:gd name="connsiteY2" fmla="*/ 154695 h 6858000"/>
              <a:gd name="connsiteX3" fmla="*/ 9586960 w 9787011"/>
              <a:gd name="connsiteY3" fmla="*/ 1685557 h 6858000"/>
              <a:gd name="connsiteX4" fmla="*/ 9586750 w 9787011"/>
              <a:gd name="connsiteY4" fmla="*/ 1685557 h 6858000"/>
              <a:gd name="connsiteX5" fmla="*/ 9619893 w 9787011"/>
              <a:gd name="connsiteY5" fmla="*/ 3767545 h 6858000"/>
              <a:gd name="connsiteX6" fmla="*/ 8232526 w 9787011"/>
              <a:gd name="connsiteY6" fmla="*/ 5065009 h 6858000"/>
              <a:gd name="connsiteX7" fmla="*/ 6375081 w 9787011"/>
              <a:gd name="connsiteY7" fmla="*/ 5591689 h 6858000"/>
              <a:gd name="connsiteX8" fmla="*/ 5142938 w 9787011"/>
              <a:gd name="connsiteY8" fmla="*/ 6781968 h 6858000"/>
              <a:gd name="connsiteX9" fmla="*/ 5091657 w 9787011"/>
              <a:gd name="connsiteY9" fmla="*/ 6858000 h 6858000"/>
              <a:gd name="connsiteX10" fmla="*/ 0 w 978701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7011" h="6858000">
                <a:moveTo>
                  <a:pt x="0" y="0"/>
                </a:moveTo>
                <a:lnTo>
                  <a:pt x="8422770" y="0"/>
                </a:lnTo>
                <a:lnTo>
                  <a:pt x="8581184" y="154695"/>
                </a:lnTo>
                <a:cubicBezTo>
                  <a:pt x="8997492" y="578423"/>
                  <a:pt x="9368913" y="1084359"/>
                  <a:pt x="9586960" y="1685557"/>
                </a:cubicBezTo>
                <a:lnTo>
                  <a:pt x="9586750" y="1685557"/>
                </a:lnTo>
                <a:cubicBezTo>
                  <a:pt x="9822314" y="2335163"/>
                  <a:pt x="9870769" y="3112442"/>
                  <a:pt x="9619893" y="3767545"/>
                </a:cubicBezTo>
                <a:cubicBezTo>
                  <a:pt x="9357060" y="4454129"/>
                  <a:pt x="8817973" y="4845891"/>
                  <a:pt x="8232526" y="5065009"/>
                </a:cubicBezTo>
                <a:cubicBezTo>
                  <a:pt x="7624005" y="5292871"/>
                  <a:pt x="6975841" y="5330597"/>
                  <a:pt x="6375081" y="5591689"/>
                </a:cubicBezTo>
                <a:cubicBezTo>
                  <a:pt x="5850466" y="5819801"/>
                  <a:pt x="5485480" y="6276274"/>
                  <a:pt x="5142938" y="6781968"/>
                </a:cubicBezTo>
                <a:lnTo>
                  <a:pt x="50916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tx1"/>
              </a:gs>
              <a:gs pos="81000">
                <a:schemeClr val="accent5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BD6F383-D965-FFA1-9C25-61A40E2E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9F6188-F1C9-CBAC-170C-6A81A3DE9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 black background with white text">
            <a:extLst>
              <a:ext uri="{FF2B5EF4-FFF2-40B4-BE49-F238E27FC236}">
                <a16:creationId xmlns:a16="http://schemas.microsoft.com/office/drawing/2014/main" id="{4439680D-4478-D302-C951-8A8BB452B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398B2DF0-3982-F23E-346C-6DBF145274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F8095A07-AB8A-E15C-0F60-7386DF549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1AC96C-9A33-EC3F-4859-66A4A4ED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69FBDF9-0694-D676-E6CE-9E0D40A0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52BEF57-C336-8E94-D9BF-06045B2E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6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361F49-D2CB-27AA-D168-2E26232BBF5C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0B58A837-B172-7E15-1B76-FBE1D472AD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176C5899-F46E-66C7-63A6-BDFDAA04E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63A7ACFB-1E65-9433-5708-7D2BC341D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76063A-BC66-3999-696F-D8A154A987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55A72F-EEA4-1388-CFFB-5A5CFB8B44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7693446C-BCD3-8ABB-40D5-43EA77DFD0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E3BF0D-1442-C94A-DC41-5CA437759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3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2024.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98457" y="6461356"/>
            <a:ext cx="70347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2923" y="6416456"/>
            <a:ext cx="82061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microsoft.com/office/2007/relationships/media" Target="../media/media2.m4a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4a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crc.bg/" TargetMode="External"/><Relationship Id="rId18" Type="http://schemas.openxmlformats.org/officeDocument/2006/relationships/hyperlink" Target="https://www.ttja.ee/en" TargetMode="External"/><Relationship Id="rId26" Type="http://schemas.openxmlformats.org/officeDocument/2006/relationships/hyperlink" Target="http://www.stadlar.is/" TargetMode="External"/><Relationship Id="rId39" Type="http://schemas.openxmlformats.org/officeDocument/2006/relationships/hyperlink" Target="http://www.pkn.pl/" TargetMode="External"/><Relationship Id="rId3" Type="http://schemas.microsoft.com/office/2007/relationships/media" Target="../media/media4.m4a"/><Relationship Id="rId21" Type="http://schemas.openxmlformats.org/officeDocument/2006/relationships/hyperlink" Target="http://www.geostm.ge/" TargetMode="External"/><Relationship Id="rId34" Type="http://schemas.openxmlformats.org/officeDocument/2006/relationships/hyperlink" Target="https://standard.md/?lang=en" TargetMode="External"/><Relationship Id="rId42" Type="http://schemas.openxmlformats.org/officeDocument/2006/relationships/hyperlink" Target="http://www.iss.rs/" TargetMode="External"/><Relationship Id="rId47" Type="http://schemas.openxmlformats.org/officeDocument/2006/relationships/hyperlink" Target="http://www.asut.ch/" TargetMode="External"/><Relationship Id="rId50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hyperlink" Target="https://www.isbih.gov.ba/en" TargetMode="External"/><Relationship Id="rId17" Type="http://schemas.openxmlformats.org/officeDocument/2006/relationships/hyperlink" Target="http://www.ds.dk/en/" TargetMode="External"/><Relationship Id="rId25" Type="http://schemas.openxmlformats.org/officeDocument/2006/relationships/hyperlink" Target="https://www.mszt.hu/Portals/0/Dokumentumok/2025/Szabvanyositasi_terv_2025%20I.%20f%C3%A9l%C3%A9v.pdf" TargetMode="External"/><Relationship Id="rId33" Type="http://schemas.openxmlformats.org/officeDocument/2006/relationships/hyperlink" Target="http://www.mccaa.org.mt/" TargetMode="External"/><Relationship Id="rId38" Type="http://schemas.openxmlformats.org/officeDocument/2006/relationships/hyperlink" Target="http://www.nkom.no/" TargetMode="External"/><Relationship Id="rId46" Type="http://schemas.openxmlformats.org/officeDocument/2006/relationships/hyperlink" Target="http://www.its.se/" TargetMode="External"/><Relationship Id="rId2" Type="http://schemas.openxmlformats.org/officeDocument/2006/relationships/audio" Target="../media/media3.m4a"/><Relationship Id="rId16" Type="http://schemas.openxmlformats.org/officeDocument/2006/relationships/hyperlink" Target="http://www.unmz.cz/" TargetMode="External"/><Relationship Id="rId20" Type="http://schemas.openxmlformats.org/officeDocument/2006/relationships/hyperlink" Target="http://www.afnor.org/" TargetMode="External"/><Relationship Id="rId29" Type="http://schemas.openxmlformats.org/officeDocument/2006/relationships/hyperlink" Target="https://www.uni.com/" TargetMode="External"/><Relationship Id="rId41" Type="http://schemas.openxmlformats.org/officeDocument/2006/relationships/hyperlink" Target="https://www.asro.ro/" TargetMode="External"/><Relationship Id="rId1" Type="http://schemas.microsoft.com/office/2007/relationships/media" Target="../media/media3.m4a"/><Relationship Id="rId6" Type="http://schemas.openxmlformats.org/officeDocument/2006/relationships/notesSlide" Target="../notesSlides/notesSlide2.xml"/><Relationship Id="rId11" Type="http://schemas.openxmlformats.org/officeDocument/2006/relationships/hyperlink" Target="https://www.nbn.be/en" TargetMode="External"/><Relationship Id="rId24" Type="http://schemas.openxmlformats.org/officeDocument/2006/relationships/hyperlink" Target="https://www.mszt.hu/hu-hu/" TargetMode="External"/><Relationship Id="rId32" Type="http://schemas.openxmlformats.org/officeDocument/2006/relationships/hyperlink" Target="http://www.portail-qualite.lu/" TargetMode="External"/><Relationship Id="rId37" Type="http://schemas.openxmlformats.org/officeDocument/2006/relationships/hyperlink" Target="https://isrsm.gov.mk/mk/" TargetMode="External"/><Relationship Id="rId40" Type="http://schemas.openxmlformats.org/officeDocument/2006/relationships/hyperlink" Target="https://www.ipq.pt/" TargetMode="External"/><Relationship Id="rId45" Type="http://schemas.openxmlformats.org/officeDocument/2006/relationships/hyperlink" Target="https://www.en.une.org/" TargetMode="External"/><Relationship Id="rId5" Type="http://schemas.openxmlformats.org/officeDocument/2006/relationships/slideLayout" Target="../slideLayouts/slideLayout4.xml"/><Relationship Id="rId15" Type="http://schemas.openxmlformats.org/officeDocument/2006/relationships/hyperlink" Target="https://www.cys.org.cy/en/" TargetMode="External"/><Relationship Id="rId23" Type="http://schemas.openxmlformats.org/officeDocument/2006/relationships/hyperlink" Target="http://www.elot.gr/" TargetMode="External"/><Relationship Id="rId28" Type="http://schemas.openxmlformats.org/officeDocument/2006/relationships/hyperlink" Target="https://www.ceinorme.it/" TargetMode="External"/><Relationship Id="rId36" Type="http://schemas.openxmlformats.org/officeDocument/2006/relationships/hyperlink" Target="http://www.nen.nl/" TargetMode="External"/><Relationship Id="rId49" Type="http://schemas.openxmlformats.org/officeDocument/2006/relationships/hyperlink" Target="http://www.bsigroup.com/" TargetMode="External"/><Relationship Id="rId10" Type="http://schemas.openxmlformats.org/officeDocument/2006/relationships/hyperlink" Target="http://www.ove.at/" TargetMode="External"/><Relationship Id="rId19" Type="http://schemas.openxmlformats.org/officeDocument/2006/relationships/hyperlink" Target="http://www.traficom.fi/en" TargetMode="External"/><Relationship Id="rId31" Type="http://schemas.openxmlformats.org/officeDocument/2006/relationships/hyperlink" Target="https://lsd.lrv.lt/en/" TargetMode="External"/><Relationship Id="rId44" Type="http://schemas.openxmlformats.org/officeDocument/2006/relationships/hyperlink" Target="http://www.sist.si/" TargetMode="External"/><Relationship Id="rId4" Type="http://schemas.openxmlformats.org/officeDocument/2006/relationships/audio" Target="../media/media4.m4a"/><Relationship Id="rId9" Type="http://schemas.openxmlformats.org/officeDocument/2006/relationships/hyperlink" Target="https://www.austrian-standards.at/" TargetMode="External"/><Relationship Id="rId14" Type="http://schemas.openxmlformats.org/officeDocument/2006/relationships/hyperlink" Target="http://www.hzn.hr/" TargetMode="External"/><Relationship Id="rId22" Type="http://schemas.openxmlformats.org/officeDocument/2006/relationships/hyperlink" Target="http://www.dke.de/" TargetMode="External"/><Relationship Id="rId27" Type="http://schemas.openxmlformats.org/officeDocument/2006/relationships/hyperlink" Target="http://www.nsai.ie/" TargetMode="External"/><Relationship Id="rId30" Type="http://schemas.openxmlformats.org/officeDocument/2006/relationships/hyperlink" Target="https://www.lvs.lv/" TargetMode="External"/><Relationship Id="rId35" Type="http://schemas.openxmlformats.org/officeDocument/2006/relationships/hyperlink" Target="http://www.isme.me/" TargetMode="External"/><Relationship Id="rId43" Type="http://schemas.openxmlformats.org/officeDocument/2006/relationships/hyperlink" Target="http://www.unms.sk/?home" TargetMode="External"/><Relationship Id="rId48" Type="http://schemas.openxmlformats.org/officeDocument/2006/relationships/hyperlink" Target="http://uas.gov.ua/" TargetMode="External"/><Relationship Id="rId8" Type="http://schemas.openxmlformats.org/officeDocument/2006/relationships/hyperlink" Target="https://dps.gov.al/sq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1AFC-C15E-AB2F-C22D-4B9FC69E0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sz="4800" dirty="0"/>
              <a:t>Standards and Regulation</a:t>
            </a:r>
            <a:r>
              <a:rPr lang="en-US" dirty="0"/>
              <a:t> in Europe</a:t>
            </a:r>
            <a:br>
              <a:rPr lang="en-US" dirty="0"/>
            </a:br>
            <a:r>
              <a:rPr lang="en-US" dirty="0"/>
              <a:t>Part 2: CEPT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626B67B-FBBC-9FE9-3580-67CA29AB2D30}"/>
              </a:ext>
            </a:extLst>
          </p:cNvPr>
          <p:cNvSpPr txBox="1">
            <a:spLocks/>
          </p:cNvSpPr>
          <p:nvPr/>
        </p:nvSpPr>
        <p:spPr>
          <a:xfrm>
            <a:off x="941689" y="5693488"/>
            <a:ext cx="5033223" cy="360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ptos" panose="020B0004020202020204" pitchFamily="34" charset="0"/>
              <a:buChar char="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Date: April 2025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A548A1-2500-3E17-4A26-18FB4C5D6B8F}"/>
              </a:ext>
            </a:extLst>
          </p:cNvPr>
          <p:cNvCxnSpPr>
            <a:cxnSpLocks/>
          </p:cNvCxnSpPr>
          <p:nvPr/>
        </p:nvCxnSpPr>
        <p:spPr>
          <a:xfrm>
            <a:off x="800562" y="4857979"/>
            <a:ext cx="0" cy="1107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3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C589F5-D395-C616-0B85-657D19180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F024-1817-3610-273A-45142AC47A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1100" y="6416675"/>
            <a:ext cx="850900" cy="365125"/>
          </a:xfrm>
        </p:spPr>
        <p:txBody>
          <a:bodyPr/>
          <a:lstStyle/>
          <a:p>
            <a:fld id="{CE5F33B7-1B3C-824C-89B7-74F931436C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4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3BD611-0BBF-2BBF-00D7-124C97A005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ETSI EN 303 645: Cyber Security for Consumer Internet of Things</a:t>
            </a:r>
          </a:p>
          <a:p>
            <a:r>
              <a:rPr lang="en-GB" sz="2000" dirty="0"/>
              <a:t>2016 - cyber criminals compromised more than 300 000 products with the Mirai malware</a:t>
            </a:r>
          </a:p>
          <a:p>
            <a:r>
              <a:rPr lang="en-GB" sz="2000" dirty="0"/>
              <a:t>2017 and 2018 - a range of vulnerabilities were identified in the web service that connected to a smart watch brand that is marketed at children</a:t>
            </a:r>
          </a:p>
          <a:p>
            <a:r>
              <a:rPr lang="en-GB" sz="2000" dirty="0"/>
              <a:t>Vulnerability of baby monitors and domestic CCTV cameras to hacking, the UK National Cyber Security Centre issued a warning and guidance for consumers</a:t>
            </a:r>
          </a:p>
          <a:p>
            <a:r>
              <a:rPr lang="en-GB" sz="2000" dirty="0"/>
              <a:t>October 2018 – UK voluntary Code of Practice for Consumer IoT Security with the 13 principles </a:t>
            </a:r>
          </a:p>
          <a:p>
            <a:r>
              <a:rPr lang="en-GB" sz="2000" dirty="0"/>
              <a:t>The UK Government worked with ETSI to create a new globally applicable standard ETSI EN 303 645: Cyber Security for Consumer Internet of Things</a:t>
            </a:r>
          </a:p>
          <a:p>
            <a:r>
              <a:rPr lang="fi-FI" sz="2000" dirty="0"/>
              <a:t>June 2020 - ETSI EN 303 645</a:t>
            </a:r>
            <a:r>
              <a:rPr lang="en-GB" sz="2000" dirty="0"/>
              <a:t> approved</a:t>
            </a:r>
          </a:p>
          <a:p>
            <a:r>
              <a:rPr lang="en-GB" sz="2000" dirty="0"/>
              <a:t>UK Product Security and Telecommunications Infrastructure Act 2022 becomes a legal requirement</a:t>
            </a:r>
          </a:p>
          <a:p>
            <a:r>
              <a:rPr lang="en-GB" sz="2000" dirty="0"/>
              <a:t>Similar legal requirements adopted across Europe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9796B-0E53-CFE7-0E00-44DB3345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Norms – An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E0174-13ED-15FB-7843-E5E66364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17AFE-480D-4EBE-5C99-571BA8A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39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A9796B-0E53-CFE7-0E00-44DB3345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ENAP Process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17AFE-480D-4EBE-5C99-571BA8A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Slide4">
            <a:hlinkClick r:id="" action="ppaction://media"/>
            <a:extLst>
              <a:ext uri="{FF2B5EF4-FFF2-40B4-BE49-F238E27FC236}">
                <a16:creationId xmlns:a16="http://schemas.microsoft.com/office/drawing/2014/main" id="{B14DFE9C-58D7-4071-8250-03053C6B8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78332" y="-233044"/>
            <a:ext cx="206690" cy="206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4149D6-FFD0-6115-AFF6-E5FFAC1432F7}"/>
              </a:ext>
            </a:extLst>
          </p:cNvPr>
          <p:cNvSpPr txBox="1"/>
          <p:nvPr/>
        </p:nvSpPr>
        <p:spPr>
          <a:xfrm>
            <a:off x="641017" y="2429403"/>
            <a:ext cx="10909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81C44"/>
                </a:solidFill>
              </a:rPr>
              <a:t>ENAP</a:t>
            </a:r>
            <a:r>
              <a:rPr lang="en-US" sz="2000" dirty="0">
                <a:solidFill>
                  <a:srgbClr val="181C44"/>
                </a:solidFill>
              </a:rPr>
              <a:t> (EN Approval Process) applies to ENs elaborated in response to proposals from ETSI members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73AC4F-220C-579A-ECC0-AA9367AD1794}"/>
              </a:ext>
            </a:extLst>
          </p:cNvPr>
          <p:cNvGrpSpPr/>
          <p:nvPr/>
        </p:nvGrpSpPr>
        <p:grpSpPr>
          <a:xfrm>
            <a:off x="685225" y="3215937"/>
            <a:ext cx="10859973" cy="1148901"/>
            <a:chOff x="1376805" y="3156666"/>
            <a:chExt cx="10514619" cy="10401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0490B4-7927-68A6-101C-B80F60685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3553" y="3348957"/>
              <a:ext cx="10175748" cy="63703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CE83C7-CA9F-65D0-B0F9-C13789F8E1BD}"/>
                </a:ext>
              </a:extLst>
            </p:cNvPr>
            <p:cNvSpPr/>
            <p:nvPr/>
          </p:nvSpPr>
          <p:spPr>
            <a:xfrm>
              <a:off x="1376805" y="3156666"/>
              <a:ext cx="10514619" cy="1040130"/>
            </a:xfrm>
            <a:prstGeom prst="roundRect">
              <a:avLst/>
            </a:prstGeom>
            <a:noFill/>
            <a:ln w="38100">
              <a:solidFill>
                <a:srgbClr val="DD4A2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11_NSOs">
            <a:hlinkClick r:id="" action="ppaction://media"/>
            <a:extLst>
              <a:ext uri="{FF2B5EF4-FFF2-40B4-BE49-F238E27FC236}">
                <a16:creationId xmlns:a16="http://schemas.microsoft.com/office/drawing/2014/main" id="{150C7A51-E216-B4F5-97AC-A1BBA7D481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78477" y="74334"/>
            <a:ext cx="406400" cy="406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69141B-74E3-3074-6D00-47363FB135DD}"/>
              </a:ext>
            </a:extLst>
          </p:cNvPr>
          <p:cNvSpPr/>
          <p:nvPr/>
        </p:nvSpPr>
        <p:spPr>
          <a:xfrm>
            <a:off x="1985853" y="5934875"/>
            <a:ext cx="827149" cy="11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0BFB056-FF9A-3D02-686D-89AB6977CAF2}"/>
              </a:ext>
            </a:extLst>
          </p:cNvPr>
          <p:cNvSpPr/>
          <p:nvPr/>
        </p:nvSpPr>
        <p:spPr>
          <a:xfrm>
            <a:off x="8736106" y="4829721"/>
            <a:ext cx="681318" cy="1281953"/>
          </a:xfrm>
          <a:prstGeom prst="upArrow">
            <a:avLst/>
          </a:prstGeom>
          <a:solidFill>
            <a:srgbClr val="F06E0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5F4BC6-0386-3F2C-6A4D-F3B0016638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64" y="4368583"/>
            <a:ext cx="107156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with gears and hands&#10;&#10;AI-generated content may be incorrect.">
            <a:extLst>
              <a:ext uri="{FF2B5EF4-FFF2-40B4-BE49-F238E27FC236}">
                <a16:creationId xmlns:a16="http://schemas.microsoft.com/office/drawing/2014/main" id="{B379732E-39AB-C553-B858-098FE887D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43" y="1413271"/>
            <a:ext cx="4492978" cy="25273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043D70-3204-535A-EEC2-561A357E06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0045" indent="-360045"/>
            <a:r>
              <a:rPr lang="en-GB" dirty="0"/>
              <a:t>Starting from a need to create an EN, ETSI starts a </a:t>
            </a:r>
            <a:br>
              <a:rPr lang="en-GB" dirty="0"/>
            </a:br>
            <a:r>
              <a:rPr lang="en-GB" dirty="0"/>
              <a:t>Work Item</a:t>
            </a:r>
            <a:endParaRPr lang="en-US" dirty="0"/>
          </a:p>
          <a:p>
            <a:pPr lvl="2"/>
            <a:r>
              <a:rPr lang="en-GB" dirty="0"/>
              <a:t>Proposed by at least four supporting ETSI members </a:t>
            </a:r>
            <a:endParaRPr lang="en-GB" dirty="0">
              <a:ea typeface="Calibri"/>
              <a:cs typeface="Calibri"/>
            </a:endParaRPr>
          </a:p>
          <a:p>
            <a:pPr lvl="2"/>
            <a:r>
              <a:rPr lang="en-GB" dirty="0"/>
              <a:t>New Work Item adopted by a decision of a Technical Body</a:t>
            </a:r>
            <a:endParaRPr lang="en-GB" dirty="0">
              <a:ea typeface="Calibri"/>
              <a:cs typeface="Calibri"/>
            </a:endParaRPr>
          </a:p>
          <a:p>
            <a:pPr lvl="1"/>
            <a:endParaRPr lang="en-GB" dirty="0"/>
          </a:p>
          <a:p>
            <a:pPr marL="360045" indent="-360045"/>
            <a:r>
              <a:rPr lang="en-GB" dirty="0"/>
              <a:t>Work items published in the ETSI Work Programme</a:t>
            </a:r>
            <a:endParaRPr lang="en-GB" dirty="0">
              <a:ea typeface="Calibri"/>
              <a:cs typeface="Calibri"/>
            </a:endParaRPr>
          </a:p>
          <a:p>
            <a:pPr lvl="2"/>
            <a:r>
              <a:rPr lang="en-GB" dirty="0"/>
              <a:t>Publicly accessible from the ETSI portal</a:t>
            </a:r>
            <a:endParaRPr lang="en-GB" dirty="0">
              <a:ea typeface="Calibri"/>
              <a:cs typeface="Calibri"/>
            </a:endParaRPr>
          </a:p>
          <a:p>
            <a:pPr lvl="2"/>
            <a:r>
              <a:rPr lang="en-GB" dirty="0"/>
              <a:t>Possibility for any member to object until the end of the </a:t>
            </a:r>
            <a:br>
              <a:rPr lang="en-GB" dirty="0"/>
            </a:br>
            <a:r>
              <a:rPr lang="en-GB" dirty="0"/>
              <a:t>following month</a:t>
            </a:r>
          </a:p>
          <a:p>
            <a:pPr lvl="2"/>
            <a:r>
              <a:rPr lang="en-GB" dirty="0"/>
              <a:t>Supports cooperation and limits the risk of overlap with </a:t>
            </a:r>
            <a:br>
              <a:rPr lang="en-GB" dirty="0"/>
            </a:br>
            <a:r>
              <a:rPr lang="en-GB" dirty="0"/>
              <a:t>other work in ETSI and CEN/CLC</a:t>
            </a:r>
            <a:endParaRPr lang="en-GB" dirty="0">
              <a:ea typeface="Calibri"/>
              <a:cs typeface="Calibri"/>
            </a:endParaRPr>
          </a:p>
          <a:p>
            <a:pPr marL="360045" indent="-360045"/>
            <a:endParaRPr lang="en-GB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2899B3-2537-E6A1-8A30-260562AB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Starting</a:t>
            </a:r>
            <a:r>
              <a:rPr lang="fr-FR" dirty="0"/>
              <a:t> </a:t>
            </a:r>
            <a:r>
              <a:rPr lang="fr-FR" dirty="0" err="1"/>
              <a:t>work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E03F0-2198-4802-8CA3-D9A00CC3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2FD97-91E6-917E-07CC-9285936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02E66C-3470-7A7B-D265-83D80538C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614" y="4050898"/>
            <a:ext cx="3098800" cy="2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6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EB90C832-C03E-82C6-A39E-C1E11439C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74" y="1472083"/>
            <a:ext cx="7735554" cy="435465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9C357-BCF8-F752-1F0C-AEB514A963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7105324" cy="4680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0045" indent="-360045"/>
            <a:r>
              <a:rPr lang="en-GB" altLang="en-US" dirty="0"/>
              <a:t>Contributions from ETSI Members </a:t>
            </a:r>
            <a:endParaRPr lang="en-US" dirty="0"/>
          </a:p>
          <a:p>
            <a:pPr marL="457200" lvl="1" indent="0">
              <a:buNone/>
            </a:pPr>
            <a:r>
              <a:rPr lang="en-GB" altLang="en-US" dirty="0"/>
              <a:t>NOTE: </a:t>
            </a:r>
            <a:r>
              <a:rPr lang="en-GB" altLang="en-US" b="1" dirty="0"/>
              <a:t>Not </a:t>
            </a:r>
            <a:r>
              <a:rPr lang="en-GB" altLang="en-US" dirty="0"/>
              <a:t>National delegations (particularity of ETSI)</a:t>
            </a:r>
          </a:p>
          <a:p>
            <a:pPr marL="360045" indent="-360045"/>
            <a:r>
              <a:rPr lang="en-GB" altLang="en-US" dirty="0"/>
              <a:t>Any interested ETSI Member may participate</a:t>
            </a:r>
            <a:endParaRPr lang="en-GB" altLang="en-US" dirty="0">
              <a:ea typeface="Calibri"/>
              <a:cs typeface="Calibri"/>
            </a:endParaRPr>
          </a:p>
          <a:p>
            <a:pPr marL="360045" indent="-360045"/>
            <a:r>
              <a:rPr lang="en-GB" altLang="en-US" dirty="0"/>
              <a:t>Adoption by consensus is the dominant method</a:t>
            </a:r>
            <a:endParaRPr lang="en-GB" altLang="en-US" dirty="0">
              <a:ea typeface="Calibri"/>
              <a:cs typeface="Calibri"/>
            </a:endParaRPr>
          </a:p>
          <a:p>
            <a:pPr marL="360045" indent="-360045"/>
            <a:r>
              <a:rPr lang="en-GB" altLang="en-US" dirty="0"/>
              <a:t>Voting (by members) is possible but </a:t>
            </a:r>
            <a:r>
              <a:rPr lang="en-GB" altLang="en-US" b="1" dirty="0"/>
              <a:t>very rarely used</a:t>
            </a:r>
            <a:endParaRPr lang="en-GB" altLang="en-US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E7E52-E389-B247-15CA-9814E52A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ETSI Technical Bodies draft the EN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7C340-18D1-336A-9A38-3CF4D19F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5340DE-68DE-64A8-BC94-9A0E56A535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195754"/>
            <a:ext cx="11399026" cy="5084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0045" indent="-360045"/>
            <a:r>
              <a:rPr lang="en-GB" dirty="0"/>
              <a:t>The adoption of an EN work item triggers Standstill (</a:t>
            </a:r>
            <a:r>
              <a:rPr lang="en-GB" dirty="0" err="1"/>
              <a:t>RoP</a:t>
            </a:r>
            <a:r>
              <a:rPr lang="en-GB" dirty="0"/>
              <a:t> 3.3)</a:t>
            </a:r>
            <a:endParaRPr lang="en-US" dirty="0"/>
          </a:p>
          <a:p>
            <a:pPr marL="360045" indent="-360045"/>
            <a:r>
              <a:rPr lang="en-GB" dirty="0"/>
              <a:t>National Standardisation Bodies (NSBs) and ETSI Members are required: 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/>
              <a:t>to stop any national standards work that could prejudice that EN, and 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/>
              <a:t>not to publish a new or revised standard which is not completely in line with an existing EN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E7E52-E389-B247-15CA-9814E52A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Concentrating</a:t>
            </a:r>
            <a:r>
              <a:rPr lang="fr-FR" dirty="0"/>
              <a:t> efforts &amp; </a:t>
            </a:r>
            <a:r>
              <a:rPr lang="fr-FR" dirty="0" err="1"/>
              <a:t>avoiding</a:t>
            </a:r>
            <a:r>
              <a:rPr lang="fr-FR" dirty="0"/>
              <a:t> National divergence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D4F7F-2CC3-DAD8-F9AF-112D515D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7C340-18D1-336A-9A38-3CF4D19F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725BA6-2E44-870B-C238-18B72F30DDAF}"/>
              </a:ext>
            </a:extLst>
          </p:cNvPr>
          <p:cNvGrpSpPr/>
          <p:nvPr/>
        </p:nvGrpSpPr>
        <p:grpSpPr>
          <a:xfrm>
            <a:off x="2258009" y="3429000"/>
            <a:ext cx="6959271" cy="2908425"/>
            <a:chOff x="1041738" y="641213"/>
            <a:chExt cx="9883043" cy="39642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F6922A-23FA-6364-1D4A-622630514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50938"/>
            <a:stretch/>
          </p:blipFill>
          <p:spPr>
            <a:xfrm>
              <a:off x="1041738" y="641213"/>
              <a:ext cx="9883043" cy="24811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0D1767-F8D2-BF4E-B289-CEDD65019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0231"/>
            <a:stretch/>
          </p:blipFill>
          <p:spPr>
            <a:xfrm>
              <a:off x="1041738" y="3100039"/>
              <a:ext cx="9883043" cy="1505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37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2E19C-C118-6B10-B205-6A0A7942BD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8749776" cy="468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dirty="0"/>
              <a:t>EN Approval Procedure (ENAP):</a:t>
            </a:r>
          </a:p>
          <a:p>
            <a:pPr lvl="1"/>
            <a:r>
              <a:rPr lang="en-GB" altLang="en-US" dirty="0"/>
              <a:t>NSOs scrutinise a draft EN which has been approved by an ETSI Technical Body, classify and consolidate National comments and establish a National position (yes/no)</a:t>
            </a:r>
          </a:p>
          <a:p>
            <a:pPr lvl="1"/>
            <a:r>
              <a:rPr lang="en-GB" altLang="en-US" dirty="0"/>
              <a:t>If any NSO provides a technical comment, the procedure is paused and the comments resolved before a weighted National Vote</a:t>
            </a:r>
          </a:p>
          <a:p>
            <a:pPr lvl="1"/>
            <a:r>
              <a:rPr lang="en-GB" altLang="en-US" dirty="0"/>
              <a:t>If 71% (weighted vote of NSOs are in favour), and the quorum of 50 % is reached, the EN is adopted</a:t>
            </a:r>
          </a:p>
          <a:p>
            <a:pPr lvl="1"/>
            <a:r>
              <a:rPr lang="en-GB" altLang="en-US" dirty="0"/>
              <a:t>NSOs transpose the EN at National level and commit to withdraw any conflicting National standards before an agreed date of withdrawal (</a:t>
            </a:r>
            <a:r>
              <a:rPr lang="en-GB" altLang="en-US" dirty="0" err="1"/>
              <a:t>dow</a:t>
            </a:r>
            <a:r>
              <a:rPr lang="en-GB" altLang="en-US" dirty="0"/>
              <a:t>)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CA6437-C151-EF4A-56AA-38337DAD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National Standards Organisations (NSO) adopt </a:t>
            </a:r>
            <a:br>
              <a:rPr lang="en-GB" altLang="en-US" dirty="0"/>
            </a:br>
            <a:r>
              <a:rPr lang="en-GB" altLang="en-US" dirty="0"/>
              <a:t>and transpose the EN into National Standards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7CF66-98BA-F7FF-5720-14AF68A0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894" y="1600199"/>
            <a:ext cx="1795961" cy="2210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A21ED9-D3EB-816D-1FDF-B2EF5234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30" y="3810612"/>
            <a:ext cx="1942746" cy="22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4FD1AB-A424-0958-1138-D2CC1492A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211" y="974265"/>
            <a:ext cx="7655626" cy="58988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DD992-5E0B-7BF9-F921-9758496D8B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129812"/>
            <a:ext cx="3527300" cy="52866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ALBANIA: </a:t>
            </a:r>
            <a:r>
              <a:rPr lang="en-GB" sz="800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DPS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AUSTRIA: </a:t>
            </a:r>
            <a:r>
              <a:rPr lang="en-GB" sz="800" dirty="0">
                <a:solidFill>
                  <a:srgbClr val="A0CBE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800" dirty="0">
                <a:solidFill>
                  <a:srgbClr val="00B0F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</a:t>
            </a:r>
            <a:r>
              <a:rPr lang="en-GB" sz="800" dirty="0">
                <a:solidFill>
                  <a:srgbClr val="00B0F0"/>
                </a:solidFill>
              </a:rPr>
              <a:t>  and </a:t>
            </a:r>
            <a:r>
              <a:rPr lang="en-GB" sz="800" dirty="0">
                <a:solidFill>
                  <a:srgbClr val="00B0F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BELGIUM: </a:t>
            </a:r>
            <a:r>
              <a:rPr lang="en-GB" sz="800" dirty="0">
                <a:solidFill>
                  <a:srgbClr val="00B0F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NBN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BOSNIA &amp; HERZEGOVINA: </a:t>
            </a:r>
            <a:r>
              <a:rPr lang="en-GB" sz="800" dirty="0" err="1">
                <a:solidFill>
                  <a:srgbClr val="00B0F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ISBIH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BULGARIA: </a:t>
            </a:r>
            <a:r>
              <a:rPr lang="en-GB" sz="800" dirty="0">
                <a:solidFill>
                  <a:srgbClr val="00B0F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CRC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CROATIA: </a:t>
            </a:r>
            <a:r>
              <a:rPr lang="en-GB" sz="800" dirty="0" err="1">
                <a:solidFill>
                  <a:srgbClr val="00B0F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HZN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CYPRUS: </a:t>
            </a:r>
            <a:r>
              <a:rPr lang="en-GB" sz="800" dirty="0">
                <a:solidFill>
                  <a:srgbClr val="00B0F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CYS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CZECH REPUBLIC: </a:t>
            </a:r>
            <a:r>
              <a:rPr lang="en-GB" sz="800" dirty="0" err="1">
                <a:solidFill>
                  <a:srgbClr val="00B0F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UNMZ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DENMARK: </a:t>
            </a:r>
            <a:r>
              <a:rPr lang="en-GB" sz="800" dirty="0">
                <a:solidFill>
                  <a:srgbClr val="00B0F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Dansk Standards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ESTONIA: </a:t>
            </a:r>
            <a:r>
              <a:rPr lang="en-GB" sz="800" dirty="0" err="1">
                <a:solidFill>
                  <a:srgbClr val="00B0F0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CPTRA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FINLAND: </a:t>
            </a:r>
            <a:r>
              <a:rPr lang="en-GB" sz="800" dirty="0">
                <a:solidFill>
                  <a:srgbClr val="00B0F0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TRAFICOM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FRANCE: </a:t>
            </a:r>
            <a:r>
              <a:rPr lang="en-GB" sz="800" dirty="0" err="1">
                <a:solidFill>
                  <a:srgbClr val="00B0F0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AFNOR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GEORGIA: </a:t>
            </a:r>
            <a:r>
              <a:rPr lang="en-GB" sz="800" dirty="0" err="1">
                <a:solidFill>
                  <a:srgbClr val="00B0F0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GeoSTM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GERMANY: </a:t>
            </a:r>
            <a:r>
              <a:rPr lang="en-GB" sz="800" dirty="0">
                <a:solidFill>
                  <a:srgbClr val="00B0F0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DKE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GREECE: </a:t>
            </a:r>
            <a:r>
              <a:rPr lang="en-GB" sz="800" dirty="0" err="1">
                <a:solidFill>
                  <a:srgbClr val="00B0F0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ELOT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HUNGARY: </a:t>
            </a:r>
            <a:r>
              <a:rPr lang="en-GB" sz="800" dirty="0" err="1">
                <a:solidFill>
                  <a:srgbClr val="00B0F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MSZT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  <a:r>
              <a:rPr lang="en-GB" sz="800" dirty="0">
                <a:solidFill>
                  <a:srgbClr val="00B0F0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ICELAND: </a:t>
            </a:r>
            <a:r>
              <a:rPr lang="en-GB" sz="800" dirty="0">
                <a:solidFill>
                  <a:srgbClr val="00B0F0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IRELAND: </a:t>
            </a:r>
            <a:r>
              <a:rPr lang="en-GB" sz="800" dirty="0" err="1">
                <a:solidFill>
                  <a:srgbClr val="00B0F0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NSAI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ITALY: </a:t>
            </a:r>
            <a:r>
              <a:rPr lang="en-GB" sz="800" dirty="0" err="1">
                <a:solidFill>
                  <a:srgbClr val="00B0F0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CEI</a:t>
            </a:r>
            <a:r>
              <a:rPr lang="en-GB" sz="800" dirty="0">
                <a:solidFill>
                  <a:srgbClr val="00B0F0"/>
                </a:solidFill>
              </a:rPr>
              <a:t>  and  </a:t>
            </a:r>
            <a:r>
              <a:rPr lang="en-GB" sz="800" dirty="0">
                <a:solidFill>
                  <a:srgbClr val="00B0F0"/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LATVIA: </a:t>
            </a:r>
            <a:r>
              <a:rPr lang="en-GB" sz="800" dirty="0">
                <a:solidFill>
                  <a:srgbClr val="00B0F0"/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Latvian Standards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LITHUANIA: </a:t>
            </a:r>
            <a:r>
              <a:rPr lang="en-GB" sz="800" dirty="0">
                <a:solidFill>
                  <a:srgbClr val="00B0F0"/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Lithuanian Standards Board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LUXEMBOURG: </a:t>
            </a:r>
            <a:r>
              <a:rPr lang="en-GB" sz="800" dirty="0" err="1">
                <a:solidFill>
                  <a:srgbClr val="00B0F0"/>
                </a:solidFill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ILNAS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MALTA: </a:t>
            </a:r>
            <a:r>
              <a:rPr lang="en-GB" sz="800" dirty="0">
                <a:solidFill>
                  <a:srgbClr val="00B0F0"/>
                </a:solidFill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MCCAA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MOLDOVA: </a:t>
            </a:r>
            <a:r>
              <a:rPr lang="en-GB" sz="800" dirty="0">
                <a:solidFill>
                  <a:srgbClr val="00B0F0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ISM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MONTENEGRO: </a:t>
            </a:r>
            <a:r>
              <a:rPr lang="en-GB" sz="800" dirty="0" err="1">
                <a:solidFill>
                  <a:srgbClr val="00B0F0"/>
                </a:solidFill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ISME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NETHERLANDS: </a:t>
            </a:r>
            <a:r>
              <a:rPr lang="en-GB" sz="800" dirty="0">
                <a:solidFill>
                  <a:srgbClr val="00B0F0"/>
                </a:solidFill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NEN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NORTH MACEDONIA: </a:t>
            </a:r>
            <a:r>
              <a:rPr lang="en-GB" sz="800" dirty="0" err="1">
                <a:solidFill>
                  <a:srgbClr val="00B0F0"/>
                </a:solidFill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ISRSM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NORWAY: </a:t>
            </a:r>
            <a:r>
              <a:rPr lang="en-GB" sz="800" dirty="0">
                <a:solidFill>
                  <a:srgbClr val="00B0F0"/>
                </a:solidFill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Nkom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POLAND: </a:t>
            </a:r>
            <a:r>
              <a:rPr lang="en-GB" sz="800" dirty="0" err="1">
                <a:solidFill>
                  <a:srgbClr val="00B0F0"/>
                </a:solidFill>
                <a:hlinkClick r:id="rId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PKN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PORTUGAL: </a:t>
            </a:r>
            <a:r>
              <a:rPr lang="en-GB" sz="800" dirty="0" err="1">
                <a:solidFill>
                  <a:srgbClr val="00B0F0"/>
                </a:solidFill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IPQ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ROMANIA: </a:t>
            </a:r>
            <a:r>
              <a:rPr lang="en-GB" sz="800" dirty="0" err="1">
                <a:solidFill>
                  <a:srgbClr val="00B0F0"/>
                </a:solidFill>
                <a:hlinkClick r:id="rId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ASRO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SERBIA: </a:t>
            </a:r>
            <a:r>
              <a:rPr lang="en-GB" sz="800" dirty="0">
                <a:solidFill>
                  <a:srgbClr val="00B0F0"/>
                </a:solidFill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SLOVAKIA: </a:t>
            </a:r>
            <a:r>
              <a:rPr lang="en-GB" sz="800" dirty="0">
                <a:solidFill>
                  <a:srgbClr val="00B0F0"/>
                </a:solidFill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UNMS SR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SLOVENIA: </a:t>
            </a:r>
            <a:r>
              <a:rPr lang="en-GB" sz="800" dirty="0">
                <a:solidFill>
                  <a:srgbClr val="00B0F0"/>
                </a:solidFill>
                <a:hlinkClick r:id="rId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SPAIN: </a:t>
            </a:r>
            <a:r>
              <a:rPr lang="en-GB" sz="800" dirty="0">
                <a:solidFill>
                  <a:srgbClr val="00B0F0"/>
                </a:solidFill>
                <a:hlinkClick r:id="rId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lang="en-GB" sz="800" dirty="0">
                <a:solidFill>
                  <a:srgbClr val="00B0F0"/>
                </a:solidFill>
              </a:rPr>
              <a:t> </a:t>
            </a: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SWEDEN: </a:t>
            </a:r>
            <a:r>
              <a:rPr lang="en-GB" sz="800" dirty="0">
                <a:solidFill>
                  <a:srgbClr val="00B0F0"/>
                </a:solidFill>
                <a:hlinkClick r:id="rId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SWITZERLAND: </a:t>
            </a:r>
            <a:r>
              <a:rPr lang="en-GB" sz="800" dirty="0">
                <a:solidFill>
                  <a:srgbClr val="00B0F0"/>
                </a:solidFill>
                <a:hlinkClick r:id="rId4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asut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UKRAINE: </a:t>
            </a:r>
            <a:r>
              <a:rPr lang="en-GB" sz="800" dirty="0">
                <a:solidFill>
                  <a:srgbClr val="00B0F0"/>
                </a:solidFill>
                <a:hlinkClick r:id="rId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</a:t>
            </a:r>
            <a:r>
              <a:rPr lang="en-GB" sz="800" dirty="0" err="1">
                <a:solidFill>
                  <a:srgbClr val="00B0F0"/>
                </a:solidFill>
                <a:hlinkClick r:id="rId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UkrNDNC</a:t>
            </a:r>
            <a:endParaRPr lang="en-GB" sz="800" dirty="0">
              <a:solidFill>
                <a:srgbClr val="00B0F0"/>
              </a:solidFill>
            </a:endParaRPr>
          </a:p>
          <a:p>
            <a:pPr marL="360045" indent="-360045">
              <a:lnSpc>
                <a:spcPct val="110000"/>
              </a:lnSpc>
              <a:spcBef>
                <a:spcPts val="0"/>
              </a:spcBef>
            </a:pPr>
            <a:r>
              <a:rPr lang="en-GB" sz="800" dirty="0">
                <a:solidFill>
                  <a:srgbClr val="00B0F0"/>
                </a:solidFill>
              </a:rPr>
              <a:t>UNITED KINGDOM: </a:t>
            </a:r>
            <a:r>
              <a:rPr lang="en-GB" sz="800" dirty="0">
                <a:solidFill>
                  <a:srgbClr val="00B0F0"/>
                </a:solidFill>
                <a:hlinkClick r:id="rId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BSI</a:t>
            </a:r>
            <a:endParaRPr lang="en-GB" sz="800" dirty="0">
              <a:solidFill>
                <a:srgbClr val="00B0F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9796B-0E53-CFE7-0E00-44DB3345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NSOs?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17AFE-480D-4EBE-5C99-571BA8A9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Audio_NSO-Webinar_Slide-5">
            <a:hlinkClick r:id="" action="ppaction://media"/>
            <a:extLst>
              <a:ext uri="{FF2B5EF4-FFF2-40B4-BE49-F238E27FC236}">
                <a16:creationId xmlns:a16="http://schemas.microsoft.com/office/drawing/2014/main" id="{9171FABE-15C3-319B-29AC-5B8EC3CAD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0">
            <a:alphaModFix amt="0"/>
          </a:blip>
          <a:stretch>
            <a:fillRect/>
          </a:stretch>
        </p:blipFill>
        <p:spPr>
          <a:xfrm>
            <a:off x="235633" y="137150"/>
            <a:ext cx="275104" cy="2751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5C3358-539D-A8EB-EA71-C304C240D007}"/>
              </a:ext>
            </a:extLst>
          </p:cNvPr>
          <p:cNvSpPr txBox="1"/>
          <p:nvPr/>
        </p:nvSpPr>
        <p:spPr>
          <a:xfrm>
            <a:off x="3588494" y="271527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https://www.etsi.org/about/our-partnerships</a:t>
            </a:r>
          </a:p>
        </p:txBody>
      </p:sp>
      <p:pic>
        <p:nvPicPr>
          <p:cNvPr id="2" name="5_NSOs">
            <a:hlinkClick r:id="" action="ppaction://media"/>
            <a:extLst>
              <a:ext uri="{FF2B5EF4-FFF2-40B4-BE49-F238E27FC236}">
                <a16:creationId xmlns:a16="http://schemas.microsoft.com/office/drawing/2014/main" id="{5B05C092-8B8F-CE94-BDB0-89A37EE219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0">
            <a:alphaModFix amt="0"/>
          </a:blip>
          <a:stretch>
            <a:fillRect/>
          </a:stretch>
        </p:blipFill>
        <p:spPr>
          <a:xfrm>
            <a:off x="96992" y="306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E30EC3-0459-949C-6B07-6392875999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0045" indent="-360045"/>
            <a:r>
              <a:rPr lang="en-GB" dirty="0"/>
              <a:t>ETSI develops European Standards (ENs) using the ENAP process – to build a unified market across Europe</a:t>
            </a:r>
            <a:endParaRPr lang="en-US" dirty="0"/>
          </a:p>
          <a:p>
            <a:pPr marL="360045" indent="-360045"/>
            <a:r>
              <a:rPr lang="en-GB" dirty="0"/>
              <a:t>Technical Bodies draft and reach a consensus of technical experts drawn from Members in an open and transparent process</a:t>
            </a:r>
            <a:endParaRPr lang="en-GB" dirty="0">
              <a:ea typeface="Calibri"/>
              <a:cs typeface="Calibri"/>
            </a:endParaRPr>
          </a:p>
          <a:p>
            <a:pPr marL="360045" indent="-360045"/>
            <a:r>
              <a:rPr lang="en-GB" dirty="0"/>
              <a:t>National Standards Organisations (NSO) from </a:t>
            </a:r>
            <a:r>
              <a:rPr lang="en-GB"/>
              <a:t>CEPT countries scrutinise</a:t>
            </a:r>
            <a:r>
              <a:rPr lang="en-GB" dirty="0"/>
              <a:t>, comment and vote to adopt ENs based on feedback from National stakeholders </a:t>
            </a:r>
            <a:endParaRPr lang="en-GB" dirty="0">
              <a:ea typeface="Calibri"/>
              <a:cs typeface="Calibri"/>
            </a:endParaRPr>
          </a:p>
          <a:p>
            <a:pPr marL="360045" indent="-360045"/>
            <a:r>
              <a:rPr lang="en-GB" dirty="0"/>
              <a:t>The ENs are transposed into National Standards</a:t>
            </a:r>
            <a:endParaRPr lang="en-GB" dirty="0">
              <a:ea typeface="Calibri"/>
              <a:cs typeface="Calibri"/>
            </a:endParaRPr>
          </a:p>
          <a:p>
            <a:pPr marL="360045" indent="-360045"/>
            <a:r>
              <a:rPr lang="en-GB" dirty="0">
                <a:ea typeface="Calibri"/>
                <a:cs typeface="Calibri"/>
              </a:rPr>
              <a:t>Any conflicting National Standards are withdrawn by an agreed date</a:t>
            </a:r>
            <a:endParaRPr lang="en-GB" dirty="0"/>
          </a:p>
          <a:p>
            <a:pPr marL="360045" indent="-360045"/>
            <a:endParaRPr lang="en-GB" dirty="0">
              <a:ea typeface="Calibri"/>
              <a:cs typeface="Calibri"/>
            </a:endParaRPr>
          </a:p>
          <a:p>
            <a:pPr marL="360045" indent="-360045"/>
            <a:endParaRPr lang="en-GB" dirty="0">
              <a:ea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A6B8B8-0317-1721-0DBF-D9A84D33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5B23E-5603-9B05-0CEB-53BE4D90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35A65-F8B8-F091-355A-FBF22290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1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(6463)_ETSI_EaS_MasterTechStandardization_Template_V3.potx" id="{A11AF1F4-3050-40E0-9DB3-7CBD87CF6647}" vid="{6B3F21FC-D184-412A-80BB-0299EC3D88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48B52-3A04-4E64-A0E2-8F67269F4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D9BC59-AA01-404F-9205-E1D057C7C5BF}">
  <ds:schemaRefs>
    <ds:schemaRef ds:uri="http://schemas.microsoft.com/office/2006/metadata/properties"/>
    <ds:schemaRef ds:uri="3df6a3cd-5888-447e-86ed-9eb196013da0"/>
    <ds:schemaRef ds:uri="http://purl.org/dc/terms/"/>
    <ds:schemaRef ds:uri="c760837b-f74e-4cf8-8793-8ef23bf1b979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8384</TotalTime>
  <Words>983</Words>
  <Application>Microsoft Office PowerPoint</Application>
  <PresentationFormat>Widescreen</PresentationFormat>
  <Paragraphs>112</Paragraphs>
  <Slides>10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.Hiragino Kaku Gothic Interface W3</vt:lpstr>
      <vt:lpstr>Aptos</vt:lpstr>
      <vt:lpstr>Arial</vt:lpstr>
      <vt:lpstr>Calibri</vt:lpstr>
      <vt:lpstr>Courier New</vt:lpstr>
      <vt:lpstr>Wingdings</vt:lpstr>
      <vt:lpstr>Office Theme</vt:lpstr>
      <vt:lpstr>Standards and Regulation in Europe Part 2: CEPT</vt:lpstr>
      <vt:lpstr>European Norms – An example</vt:lpstr>
      <vt:lpstr>The ENAP Process</vt:lpstr>
      <vt:lpstr>Starting work</vt:lpstr>
      <vt:lpstr>ETSI Technical Bodies draft the EN</vt:lpstr>
      <vt:lpstr>Concentrating efforts &amp; avoiding National divergence</vt:lpstr>
      <vt:lpstr>National Standards Organisations (NSO) adopt  and transpose the EN into National Standards</vt:lpstr>
      <vt:lpstr>Who are the NSOs?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d'Esclercs</dc:creator>
  <cp:lastModifiedBy>Howard Benn</cp:lastModifiedBy>
  <cp:revision>101</cp:revision>
  <cp:lastPrinted>2024-08-08T17:05:53Z</cp:lastPrinted>
  <dcterms:created xsi:type="dcterms:W3CDTF">2024-08-14T13:27:58Z</dcterms:created>
  <dcterms:modified xsi:type="dcterms:W3CDTF">2025-07-17T15:21:54Z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  <property fmtid="{D5CDD505-2E9C-101B-9397-08002B2CF9AE}" pid="3" name="MediaServiceImageTags">
    <vt:lpwstr/>
  </property>
</Properties>
</file>