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3833" r:id="rId6"/>
    <p:sldId id="3834" r:id="rId7"/>
    <p:sldId id="3838" r:id="rId8"/>
    <p:sldId id="3837" r:id="rId9"/>
    <p:sldId id="3839" r:id="rId10"/>
    <p:sldId id="3842" r:id="rId11"/>
  </p:sldIdLst>
  <p:sldSz cx="18286413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24"/>
  </p:normalViewPr>
  <p:slideViewPr>
    <p:cSldViewPr snapToGrid="0" showGuides="1">
      <p:cViewPr varScale="1">
        <p:scale>
          <a:sx n="93" d="100"/>
          <a:sy n="93" d="100"/>
        </p:scale>
        <p:origin x="132" y="31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8F38A-9D17-492D-9315-8AB046B33D89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61B5A-64FC-4082-879A-B8F9B344F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74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gradFill>
          <a:gsLst>
            <a:gs pos="45000">
              <a:srgbClr val="10132E"/>
            </a:gs>
            <a:gs pos="83000">
              <a:srgbClr val="233E80"/>
            </a:gs>
            <a:gs pos="100000">
              <a:srgbClr val="763EA8"/>
            </a:gs>
          </a:gsLst>
          <a:lin ang="11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>
            <a:extLst>
              <a:ext uri="{FF2B5EF4-FFF2-40B4-BE49-F238E27FC236}">
                <a16:creationId xmlns:a16="http://schemas.microsoft.com/office/drawing/2014/main" id="{97FE917F-CDA1-1423-460C-1C02E18F7ED8}"/>
              </a:ext>
            </a:extLst>
          </p:cNvPr>
          <p:cNvSpPr/>
          <p:nvPr userDrawn="1"/>
        </p:nvSpPr>
        <p:spPr>
          <a:xfrm>
            <a:off x="10097163" y="4360662"/>
            <a:ext cx="8189250" cy="5926338"/>
          </a:xfrm>
          <a:custGeom>
            <a:avLst/>
            <a:gdLst>
              <a:gd name="connsiteX0" fmla="*/ 4702352 w 5459974"/>
              <a:gd name="connsiteY0" fmla="*/ 131 h 3950892"/>
              <a:gd name="connsiteX1" fmla="*/ 5325482 w 5459974"/>
              <a:gd name="connsiteY1" fmla="*/ 125168 h 3950892"/>
              <a:gd name="connsiteX2" fmla="*/ 5459974 w 5459974"/>
              <a:gd name="connsiteY2" fmla="*/ 188832 h 3950892"/>
              <a:gd name="connsiteX3" fmla="*/ 5459974 w 5459974"/>
              <a:gd name="connsiteY3" fmla="*/ 3950892 h 3950892"/>
              <a:gd name="connsiteX4" fmla="*/ 230748 w 5459974"/>
              <a:gd name="connsiteY4" fmla="*/ 3950892 h 3950892"/>
              <a:gd name="connsiteX5" fmla="*/ 158683 w 5459974"/>
              <a:gd name="connsiteY5" fmla="*/ 3791410 h 3950892"/>
              <a:gd name="connsiteX6" fmla="*/ 5222 w 5459974"/>
              <a:gd name="connsiteY6" fmla="*/ 3163790 h 3950892"/>
              <a:gd name="connsiteX7" fmla="*/ 576536 w 5459974"/>
              <a:gd name="connsiteY7" fmla="*/ 1971870 h 3950892"/>
              <a:gd name="connsiteX8" fmla="*/ 1973340 w 5459974"/>
              <a:gd name="connsiteY8" fmla="*/ 1653798 h 3950892"/>
              <a:gd name="connsiteX9" fmla="*/ 3604112 w 5459974"/>
              <a:gd name="connsiteY9" fmla="*/ 694094 h 3950892"/>
              <a:gd name="connsiteX10" fmla="*/ 4702352 w 5459974"/>
              <a:gd name="connsiteY10" fmla="*/ 131 h 395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59974" h="3950892">
                <a:moveTo>
                  <a:pt x="4702352" y="131"/>
                </a:moveTo>
                <a:cubicBezTo>
                  <a:pt x="4919967" y="4424"/>
                  <a:pt x="5130682" y="47220"/>
                  <a:pt x="5325482" y="125168"/>
                </a:cubicBezTo>
                <a:lnTo>
                  <a:pt x="5459974" y="188832"/>
                </a:lnTo>
                <a:lnTo>
                  <a:pt x="5459974" y="3950892"/>
                </a:lnTo>
                <a:lnTo>
                  <a:pt x="230748" y="3950892"/>
                </a:lnTo>
                <a:lnTo>
                  <a:pt x="158683" y="3791410"/>
                </a:lnTo>
                <a:cubicBezTo>
                  <a:pt x="78533" y="3590835"/>
                  <a:pt x="25459" y="3379785"/>
                  <a:pt x="5222" y="3163790"/>
                </a:cubicBezTo>
                <a:cubicBezTo>
                  <a:pt x="-39048" y="2690830"/>
                  <a:pt x="202163" y="2249524"/>
                  <a:pt x="576536" y="1971870"/>
                </a:cubicBezTo>
                <a:cubicBezTo>
                  <a:pt x="1024732" y="1639314"/>
                  <a:pt x="1450619" y="1703325"/>
                  <a:pt x="1973340" y="1653798"/>
                </a:cubicBezTo>
                <a:cubicBezTo>
                  <a:pt x="2620346" y="1592357"/>
                  <a:pt x="3115031" y="1073257"/>
                  <a:pt x="3604112" y="694094"/>
                </a:cubicBezTo>
                <a:cubicBezTo>
                  <a:pt x="3938420" y="434896"/>
                  <a:pt x="4252052" y="-8746"/>
                  <a:pt x="4702352" y="131"/>
                </a:cubicBezTo>
                <a:close/>
              </a:path>
            </a:pathLst>
          </a:custGeom>
          <a:gradFill>
            <a:gsLst>
              <a:gs pos="63000">
                <a:schemeClr val="accent6">
                  <a:lumMod val="75000"/>
                </a:schemeClr>
              </a:gs>
              <a:gs pos="0">
                <a:schemeClr val="accent1"/>
              </a:gs>
            </a:gsLst>
            <a:lin ang="8100000" scaled="1"/>
          </a:gra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700" dirty="0"/>
          </a:p>
        </p:txBody>
      </p:sp>
      <p:sp>
        <p:nvSpPr>
          <p:cNvPr id="7" name="כותרת 1">
            <a:extLst>
              <a:ext uri="{FF2B5EF4-FFF2-40B4-BE49-F238E27FC236}">
                <a16:creationId xmlns:a16="http://schemas.microsoft.com/office/drawing/2014/main" id="{224E59BB-91FF-8B55-5067-6CC36658FC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24096" y="3813962"/>
            <a:ext cx="14769224" cy="232353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28" name="Graphic 27">
            <a:extLst>
              <a:ext uri="{FF2B5EF4-FFF2-40B4-BE49-F238E27FC236}">
                <a16:creationId xmlns:a16="http://schemas.microsoft.com/office/drawing/2014/main" id="{7C40184C-9405-0794-6538-B4ED6A49B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953" y="874135"/>
            <a:ext cx="3078633" cy="92598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7DDF4EF-A600-8854-3FA8-042B9D39368D}"/>
              </a:ext>
            </a:extLst>
          </p:cNvPr>
          <p:cNvSpPr txBox="1"/>
          <p:nvPr userDrawn="1"/>
        </p:nvSpPr>
        <p:spPr>
          <a:xfrm>
            <a:off x="1024097" y="9631322"/>
            <a:ext cx="3988812" cy="34624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650" dirty="0">
                <a:solidFill>
                  <a:schemeClr val="bg1"/>
                </a:solidFill>
              </a:rPr>
              <a:t>©ETSI 2025. All rights reserved.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431BF4F9-6697-4F80-07B2-F54130E25F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58698" y="502493"/>
            <a:ext cx="8694751" cy="230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756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66F7BE-D649-9B12-90E8-8410D0BC0FB7}"/>
              </a:ext>
            </a:extLst>
          </p:cNvPr>
          <p:cNvSpPr/>
          <p:nvPr userDrawn="1"/>
        </p:nvSpPr>
        <p:spPr>
          <a:xfrm>
            <a:off x="0" y="2"/>
            <a:ext cx="18286413" cy="1504949"/>
          </a:xfrm>
          <a:prstGeom prst="rect">
            <a:avLst/>
          </a:prstGeom>
          <a:gradFill flip="none" rotWithShape="1">
            <a:gsLst>
              <a:gs pos="28000">
                <a:schemeClr val="tx1"/>
              </a:gs>
              <a:gs pos="81000">
                <a:schemeClr val="accent2"/>
              </a:gs>
            </a:gsLst>
            <a:lin ang="10800000" scaled="0"/>
            <a:tileRect/>
          </a:gradFill>
          <a:ln w="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pPr lvl="0"/>
            <a:endParaRPr lang="en-US" sz="2700" dirty="0" err="1"/>
          </a:p>
        </p:txBody>
      </p:sp>
      <p:sp>
        <p:nvSpPr>
          <p:cNvPr id="19" name="מציין מיקום תוכן 4">
            <a:extLst>
              <a:ext uri="{FF2B5EF4-FFF2-40B4-BE49-F238E27FC236}">
                <a16:creationId xmlns:a16="http://schemas.microsoft.com/office/drawing/2014/main" id="{79BEF46B-E773-0A69-B2B3-322675B8C88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85126" y="2400857"/>
            <a:ext cx="17097055" cy="702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 marL="685754" indent="-685754">
              <a:buSzPct val="8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dirty="0"/>
              <a:t>Click to add text</a:t>
            </a:r>
            <a:endParaRPr lang="he-IL" dirty="0"/>
          </a:p>
          <a:p>
            <a:pPr lvl="1"/>
            <a:r>
              <a:rPr lang="en-US" dirty="0"/>
              <a:t> 2nd level</a:t>
            </a:r>
            <a:endParaRPr lang="he-IL" dirty="0"/>
          </a:p>
          <a:p>
            <a:pPr lvl="2"/>
            <a:r>
              <a:rPr lang="en-US" dirty="0"/>
              <a:t> 3rd level</a:t>
            </a:r>
            <a:endParaRPr lang="he-IL" dirty="0"/>
          </a:p>
          <a:p>
            <a:pPr lvl="3"/>
            <a:r>
              <a:rPr lang="en-US" dirty="0"/>
              <a:t> 4th level</a:t>
            </a:r>
            <a:endParaRPr lang="he-IL" dirty="0"/>
          </a:p>
          <a:p>
            <a:pPr lvl="4"/>
            <a:r>
              <a:rPr lang="en-US" dirty="0"/>
              <a:t> 5th level</a:t>
            </a:r>
            <a:endParaRPr lang="he-IL" dirty="0"/>
          </a:p>
        </p:txBody>
      </p:sp>
      <p:sp>
        <p:nvSpPr>
          <p:cNvPr id="5" name="מציין מיקום של כותרת 1">
            <a:extLst>
              <a:ext uri="{FF2B5EF4-FFF2-40B4-BE49-F238E27FC236}">
                <a16:creationId xmlns:a16="http://schemas.microsoft.com/office/drawing/2014/main" id="{9639B249-A991-A4ED-8C02-B7F859617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127" y="329184"/>
            <a:ext cx="12771813" cy="848712"/>
          </a:xfrm>
          <a:prstGeom prst="rect">
            <a:avLst/>
          </a:prstGeom>
        </p:spPr>
        <p:txBody>
          <a:bodyPr vert="horz" lIns="108878" tIns="54439" rIns="108878" bIns="54439" rtlCol="0" anchor="ctr">
            <a:noAutofit/>
          </a:bodyPr>
          <a:lstStyle>
            <a:lvl1pPr>
              <a:defRPr sz="45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A116159-9E0D-3A64-01C0-B918F9DA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061D2C8-F32B-78AD-FEC2-E2313B4F7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 descr="A black background with white text">
            <a:extLst>
              <a:ext uri="{FF2B5EF4-FFF2-40B4-BE49-F238E27FC236}">
                <a16:creationId xmlns:a16="http://schemas.microsoft.com/office/drawing/2014/main" id="{B56FE2B9-E91B-5684-394F-E5EC66AAD2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894" y="239502"/>
            <a:ext cx="3870759" cy="102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9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BA134-89D1-2210-5777-E01BBD63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192" y="2738438"/>
            <a:ext cx="15772031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F3D59F-93E8-7D99-4CA0-D20F8B717870}"/>
              </a:ext>
            </a:extLst>
          </p:cNvPr>
          <p:cNvSpPr txBox="1"/>
          <p:nvPr userDrawn="1"/>
        </p:nvSpPr>
        <p:spPr>
          <a:xfrm>
            <a:off x="597635" y="9822839"/>
            <a:ext cx="1055113" cy="2616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©ETSI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50DD75-793F-0958-362A-0446A0D24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89126" y="9624686"/>
            <a:ext cx="12308163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A16A5-966A-0B00-A3A8-73310F3BB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844599" y="9624686"/>
            <a:ext cx="1274774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E5F33B7-1B3C-824C-89B7-74F931436C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5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SzPct val="80000"/>
        <a:buFont typeface="Courier New" panose="02070309020205020404" pitchFamily="49" charset="0"/>
        <a:buChar char="o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Calibri" panose="020F0502020204030204" pitchFamily="34" charset="0"/>
        <a:buChar char="−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ptos" panose="020B0004020202020204" pitchFamily="34" charset="0"/>
        <a:buChar char="→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89A6774-DAEE-F447-FDD8-59E8CE4A1F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An Introduction to ETSI Industry Specification Groups (ISGs)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577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E8273-E335-4C62-86BE-3334E40709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562707" y="2193185"/>
            <a:ext cx="10119474" cy="7227672"/>
          </a:xfrm>
        </p:spPr>
        <p:txBody>
          <a:bodyPr>
            <a:noAutofit/>
          </a:bodyPr>
          <a:lstStyle/>
          <a:p>
            <a:r>
              <a:rPr lang="en-GB" dirty="0"/>
              <a:t>1 Technical Coordination Group 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OCG​</a:t>
            </a:r>
          </a:p>
          <a:p>
            <a:r>
              <a:rPr lang="en-GB" dirty="0"/>
              <a:t>27 Technical Committees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ATTM, BRAN, CABLE, CYBER, DATA, DECT, EE, eHealth, EMTEL, ERM, ESI, HF, INT, ITS, LI, MSG, MTS, RRS, RT, SAFETY, SAI, SES, SET, </a:t>
            </a:r>
            <a:r>
              <a:rPr lang="en-GB" dirty="0" err="1"/>
              <a:t>SmartBAN</a:t>
            </a:r>
            <a:r>
              <a:rPr lang="en-GB" dirty="0"/>
              <a:t>, SmartM2M, STQ, TCCE​</a:t>
            </a:r>
          </a:p>
          <a:p>
            <a:r>
              <a:rPr lang="en-GB" dirty="0"/>
              <a:t>1 Joint Technical Committee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BROADCAST (Joint EBU/CENELEC/ETSI Technical Committee)</a:t>
            </a:r>
            <a:r>
              <a:rPr lang="en-US" dirty="0"/>
              <a:t>​</a:t>
            </a:r>
          </a:p>
          <a:p>
            <a:r>
              <a:rPr lang="en-GB" dirty="0"/>
              <a:t>5 Special Committees / groups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SAGE, USER, TSA</a:t>
            </a:r>
            <a:r>
              <a:rPr lang="en-US" dirty="0"/>
              <a:t>​, Finance, IPR</a:t>
            </a:r>
          </a:p>
          <a:p>
            <a:r>
              <a:rPr lang="en-GB" dirty="0"/>
              <a:t>2 ETSI Partnership projects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3GPP, oneM2M</a:t>
            </a:r>
            <a:r>
              <a:rPr lang="en-US" dirty="0"/>
              <a:t>​</a:t>
            </a:r>
          </a:p>
          <a:p>
            <a:r>
              <a:rPr lang="en-GB" dirty="0"/>
              <a:t>16 ISGs​</a:t>
            </a:r>
          </a:p>
          <a:p>
            <a:r>
              <a:rPr lang="en-GB" dirty="0"/>
              <a:t>ARF, CDM, CIM, ENI, F5G, ISAC, MAT, MEC, </a:t>
            </a:r>
            <a:r>
              <a:rPr lang="en-GB" dirty="0" err="1"/>
              <a:t>mWT</a:t>
            </a:r>
            <a:r>
              <a:rPr lang="en-GB" dirty="0"/>
              <a:t>, NFV, OEU, PDL, QKD, RIS, THz, ZSM </a:t>
            </a:r>
            <a:r>
              <a:rPr lang="en-US" dirty="0"/>
              <a:t>​</a:t>
            </a:r>
          </a:p>
          <a:p>
            <a:r>
              <a:rPr lang="en-GB" dirty="0"/>
              <a:t>4 SDGs</a:t>
            </a:r>
            <a:r>
              <a:rPr lang="en-US" dirty="0"/>
              <a:t>​</a:t>
            </a:r>
          </a:p>
          <a:p>
            <a:pPr lvl="1"/>
            <a:r>
              <a:rPr lang="en-GB" dirty="0"/>
              <a:t>OCF, OSL, TFS, OSM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2001F-CBF8-4EC4-B8C5-D3FDAE4F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ETSI’s Technical Groups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E943E-5EA6-45F4-AB8E-33EC0CDF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9ECAC0-C380-135F-1B83-F5BDAD003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166" y="1696697"/>
            <a:ext cx="5842867" cy="801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0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84E23-2D0F-4828-A222-FFB566B3019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Participation is governed by ETSI Technical Working Procedures (Directives)</a:t>
            </a:r>
            <a:r>
              <a:rPr lang="en-US" sz="4400" dirty="0"/>
              <a:t>​</a:t>
            </a:r>
          </a:p>
          <a:p>
            <a:pPr lvl="1"/>
            <a:r>
              <a:rPr lang="en-GB" sz="4000" dirty="0"/>
              <a:t>All SDO have a set of rules – always worth reading if you ever get sent to a meeting</a:t>
            </a:r>
            <a:r>
              <a:rPr lang="en-US" sz="4000" dirty="0"/>
              <a:t>​</a:t>
            </a:r>
          </a:p>
          <a:p>
            <a:r>
              <a:rPr lang="en-GB" sz="4400" dirty="0"/>
              <a:t>Minimum 4 founding ETSI members​</a:t>
            </a:r>
          </a:p>
          <a:p>
            <a:r>
              <a:rPr lang="en-GB" sz="4400" dirty="0"/>
              <a:t>All ETSI members can access all documents of all the Technical Groups</a:t>
            </a:r>
            <a:r>
              <a:rPr lang="en-US" sz="4400" dirty="0"/>
              <a:t>​</a:t>
            </a:r>
          </a:p>
          <a:p>
            <a:r>
              <a:rPr lang="en-GB" sz="4400" dirty="0"/>
              <a:t>Only ETSI members can join the meetings (very occasional the chair may invite a guest)</a:t>
            </a:r>
          </a:p>
          <a:p>
            <a:r>
              <a:rPr lang="en-GB" sz="4400" dirty="0"/>
              <a:t>Only ETSI members can make contributions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5E8205-74A8-4D8F-B249-151012D51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Technical Committee (TC)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DBE70-9AD1-4738-A6CF-7483AB15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4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C3A56E-0CC0-DD5C-196A-79441A0DD54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5127" y="2096932"/>
            <a:ext cx="9913286" cy="7323925"/>
          </a:xfrm>
        </p:spPr>
        <p:txBody>
          <a:bodyPr>
            <a:noAutofit/>
          </a:bodyPr>
          <a:lstStyle/>
          <a:p>
            <a:r>
              <a:rPr lang="en-GB" sz="4400" dirty="0"/>
              <a:t>Concept created in 2008</a:t>
            </a:r>
          </a:p>
          <a:p>
            <a:r>
              <a:rPr lang="en-GB" sz="4400" dirty="0"/>
              <a:t>ETSI members can join and become ISG members</a:t>
            </a:r>
          </a:p>
          <a:p>
            <a:r>
              <a:rPr lang="en-GB" sz="4400" dirty="0"/>
              <a:t>Non-ETSI members can join as ISG Participants</a:t>
            </a:r>
          </a:p>
          <a:p>
            <a:pPr lvl="1"/>
            <a:r>
              <a:rPr lang="en-GB" sz="4400" dirty="0"/>
              <a:t>Participant Agreement imposes the ETSI IPR Policy​</a:t>
            </a:r>
          </a:p>
          <a:p>
            <a:r>
              <a:rPr lang="en-GB" sz="4400" dirty="0"/>
              <a:t>Participants pay to join meetings</a:t>
            </a:r>
          </a:p>
          <a:p>
            <a:r>
              <a:rPr lang="en-GB" sz="4400" dirty="0"/>
              <a:t>If Participants later join ETSI they can get up to 2 years of meeting fees off their first years ETSI membership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4EAC3-E6B2-4F0A-9DBD-4C88CD82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ETSI’s Industry Specification Groups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E3CE84-CF16-44A2-A2FC-BB7BD6F0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80AE98-8BF2-0E5D-81A6-9C20BBDEA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6617" y="1931130"/>
            <a:ext cx="5865449" cy="748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32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E4A62-56BB-4C0A-9C69-6DD223D96C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fontAlgn="base"/>
            <a:r>
              <a:rPr lang="en-GB" sz="4400" dirty="0"/>
              <a:t>A special type of ETSI technical group, very focused activity, designed for quick establishment</a:t>
            </a:r>
            <a:r>
              <a:rPr lang="en-US" sz="4400" dirty="0"/>
              <a:t>​</a:t>
            </a:r>
          </a:p>
          <a:p>
            <a:pPr fontAlgn="base"/>
            <a:r>
              <a:rPr lang="en-GB" sz="4400" dirty="0"/>
              <a:t>Fast to set up (minimum 4 founding ETSI members)</a:t>
            </a:r>
            <a:r>
              <a:rPr lang="en-US" sz="4400" dirty="0"/>
              <a:t>​</a:t>
            </a:r>
          </a:p>
          <a:p>
            <a:pPr fontAlgn="base"/>
            <a:r>
              <a:rPr lang="en-GB" sz="4400" dirty="0"/>
              <a:t>Approved by the Director-General in consultation with the Board</a:t>
            </a:r>
            <a:endParaRPr lang="en-US" sz="4400" dirty="0"/>
          </a:p>
          <a:p>
            <a:pPr fontAlgn="base"/>
            <a:r>
              <a:rPr lang="en-GB" sz="4400" dirty="0"/>
              <a:t>Can modify some rules vs. TC, e.g. voting: some ISGs use 1 member = 1 vote</a:t>
            </a:r>
            <a:r>
              <a:rPr lang="en-US" sz="4400" dirty="0"/>
              <a:t>​</a:t>
            </a:r>
          </a:p>
          <a:p>
            <a:pPr fontAlgn="base"/>
            <a:r>
              <a:rPr lang="en-GB" sz="4400" dirty="0"/>
              <a:t>Participation is governed by an Industry Specification Group Agreement</a:t>
            </a:r>
            <a:r>
              <a:rPr lang="en-US" sz="4400" dirty="0"/>
              <a:t>​</a:t>
            </a:r>
          </a:p>
          <a:p>
            <a:pPr lvl="1" fontAlgn="base"/>
            <a:r>
              <a:rPr lang="en-GB" sz="4400" dirty="0"/>
              <a:t>Sets out the operation rules, budget mechanism, voting rules, etc.</a:t>
            </a:r>
            <a:r>
              <a:rPr lang="en-US" sz="4400" dirty="0"/>
              <a:t>​</a:t>
            </a:r>
          </a:p>
          <a:p>
            <a:pPr fontAlgn="base"/>
            <a:r>
              <a:rPr lang="en-GB" sz="4400" dirty="0"/>
              <a:t>ISG Participants can access ONLY the relevant ISG documents</a:t>
            </a:r>
            <a:r>
              <a:rPr lang="en-US" sz="4400" dirty="0"/>
              <a:t>​</a:t>
            </a:r>
          </a:p>
          <a:p>
            <a:r>
              <a:rPr lang="en-GB" sz="4400" dirty="0"/>
              <a:t>Can create Group Reports (GR) and/or Group Specifications (GS)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D72BB4-F051-4900-82EB-E5B6EE8EF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Industry Specification Group (ISG)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DC69FA-4401-4281-A413-F8623331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F0170-B37F-7380-C1F9-4CAAFBAB66C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028642-E130-48F5-85CF-48D2F17EF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Move to website and portal demo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A37CD-8D8D-49A5-86EB-695B260D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3B7-1B3C-824C-89B7-74F931436C1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0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8D4DAA-6402-D6E5-30AE-6AFF5D1C32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000" dirty="0"/>
              <a:t>Thanks for watching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F13FC8-DC3D-B1F8-6D91-E4F6B38523A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7435513" y="8131175"/>
            <a:ext cx="850900" cy="365125"/>
          </a:xfrm>
        </p:spPr>
        <p:txBody>
          <a:bodyPr/>
          <a:lstStyle/>
          <a:p>
            <a:fld id="{CE5F33B7-1B3C-824C-89B7-74F931436C1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9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5">
      <a:dk1>
        <a:srgbClr val="EC008C"/>
      </a:dk1>
      <a:lt1>
        <a:sysClr val="window" lastClr="FFFFFF"/>
      </a:lt1>
      <a:dk2>
        <a:srgbClr val="181C44"/>
      </a:dk2>
      <a:lt2>
        <a:srgbClr val="FFFFFF"/>
      </a:lt2>
      <a:accent1>
        <a:srgbClr val="EC008C"/>
      </a:accent1>
      <a:accent2>
        <a:srgbClr val="F15D27"/>
      </a:accent2>
      <a:accent3>
        <a:srgbClr val="8DC640"/>
      </a:accent3>
      <a:accent4>
        <a:srgbClr val="F07FAC"/>
      </a:accent4>
      <a:accent5>
        <a:srgbClr val="FFC20E"/>
      </a:accent5>
      <a:accent6>
        <a:srgbClr val="F68D66"/>
      </a:accent6>
      <a:hlink>
        <a:srgbClr val="A0CBED"/>
      </a:hlink>
      <a:folHlink>
        <a:srgbClr val="004A8D"/>
      </a:folHlink>
    </a:clrScheme>
    <a:fontScheme name="Custom 5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8507786-5E7D-E449-AE8C-C3DFD7447464}" vid="{0D580E35-9992-FE4A-B0E5-D8FDCC67AE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f6a3cd-5888-447e-86ed-9eb196013da0" xsi:nil="true"/>
    <lcf76f155ced4ddcb4097134ff3c332f xmlns="c760837b-f74e-4cf8-8793-8ef23bf1b97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D6A16ECBC054B9711993F44EDF6D6" ma:contentTypeVersion="13" ma:contentTypeDescription="Create a new document." ma:contentTypeScope="" ma:versionID="4c2fb472aa2292818020bea3f11e4b86">
  <xsd:schema xmlns:xsd="http://www.w3.org/2001/XMLSchema" xmlns:xs="http://www.w3.org/2001/XMLSchema" xmlns:p="http://schemas.microsoft.com/office/2006/metadata/properties" xmlns:ns2="c760837b-f74e-4cf8-8793-8ef23bf1b979" xmlns:ns3="3df6a3cd-5888-447e-86ed-9eb196013da0" targetNamespace="http://schemas.microsoft.com/office/2006/metadata/properties" ma:root="true" ma:fieldsID="0aee4c0de44544680207137ed4031401" ns2:_="" ns3:_="">
    <xsd:import namespace="c760837b-f74e-4cf8-8793-8ef23bf1b979"/>
    <xsd:import namespace="3df6a3cd-5888-447e-86ed-9eb196013d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0837b-f74e-4cf8-8793-8ef23bf1b9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fd3c702-1e94-4359-a2ce-26b5441be7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6a3cd-5888-447e-86ed-9eb196013da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7a6719-347d-49d9-918a-e2c69c4d2ddd}" ma:internalName="TaxCatchAll" ma:showField="CatchAllData" ma:web="3df6a3cd-5888-447e-86ed-9eb196013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D9BC59-AA01-404F-9205-E1D057C7C5BF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c760837b-f74e-4cf8-8793-8ef23bf1b979"/>
    <ds:schemaRef ds:uri="http://purl.org/dc/terms/"/>
    <ds:schemaRef ds:uri="http://schemas.openxmlformats.org/package/2006/metadata/core-properties"/>
    <ds:schemaRef ds:uri="3df6a3cd-5888-447e-86ed-9eb196013da0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08A052F-6FD2-447C-8F83-00B1D714B6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085322-FF04-421C-A947-9814BBDFE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0837b-f74e-4cf8-8793-8ef23bf1b979"/>
    <ds:schemaRef ds:uri="3df6a3cd-5888-447e-86ed-9eb196013d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</TotalTime>
  <Words>433</Words>
  <Application>Microsoft Office PowerPoint</Application>
  <PresentationFormat>Custom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Courier New</vt:lpstr>
      <vt:lpstr>Wingdings</vt:lpstr>
      <vt:lpstr>Office Theme</vt:lpstr>
      <vt:lpstr>An Introduction to ETSI Industry Specification Groups (ISGs)</vt:lpstr>
      <vt:lpstr>ETSI’s Technical Groups</vt:lpstr>
      <vt:lpstr>Technical Committee (TC)</vt:lpstr>
      <vt:lpstr>ETSI’s Industry Specification Groups</vt:lpstr>
      <vt:lpstr>Industry Specification Group (ISG)</vt:lpstr>
      <vt:lpstr>Move to website and portal demo</vt:lpstr>
      <vt:lpstr>Thanks for watching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1 - What are standards and  why are they important?</dc:title>
  <dc:creator>Claire d'Esclercs</dc:creator>
  <cp:lastModifiedBy>Howard Benn</cp:lastModifiedBy>
  <cp:revision>19</cp:revision>
  <dcterms:created xsi:type="dcterms:W3CDTF">2024-08-02T08:14:16Z</dcterms:created>
  <dcterms:modified xsi:type="dcterms:W3CDTF">2025-07-23T08:58:39Z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0x0101001BAD6A16ECBC054B9711993F44EDF6D6</vt:lpwstr>
  </property>
  <property fmtid="{D5CDD505-2E9C-101B-9397-08002B2CF9AE}" pid="3" name="MediaServiceImageTags">
    <vt:lpwstr/>
  </property>
</Properties>
</file>