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05" r:id="rId5"/>
    <p:sldId id="12428" r:id="rId6"/>
    <p:sldId id="312" r:id="rId7"/>
    <p:sldId id="12426" r:id="rId8"/>
    <p:sldId id="12427" r:id="rId9"/>
    <p:sldId id="12399" r:id="rId10"/>
    <p:sldId id="12424" r:id="rId11"/>
    <p:sldId id="12423" r:id="rId12"/>
    <p:sldId id="12425" r:id="rId13"/>
    <p:sldId id="326" r:id="rId14"/>
    <p:sldId id="327" r:id="rId15"/>
    <p:sldId id="3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1A5B"/>
    <a:srgbClr val="779F38"/>
    <a:srgbClr val="B4008C"/>
    <a:srgbClr val="F06E0A"/>
    <a:srgbClr val="F06678"/>
    <a:srgbClr val="F358B5"/>
    <a:srgbClr val="E00087"/>
    <a:srgbClr val="EC008C"/>
    <a:srgbClr val="FF4DB5"/>
    <a:srgbClr val="FF5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53"/>
  </p:normalViewPr>
  <p:slideViewPr>
    <p:cSldViewPr snapToGrid="0" showGuides="1">
      <p:cViewPr varScale="1">
        <p:scale>
          <a:sx n="158" d="100"/>
          <a:sy n="158" d="100"/>
        </p:scale>
        <p:origin x="344" y="88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-11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59381-903D-49C3-8B7D-91B1E9A60865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798BE2F-9807-40F8-BF3F-06797C784CA5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Enable New Work in ETSI</a:t>
          </a:r>
        </a:p>
      </dgm:t>
    </dgm:pt>
    <dgm:pt modelId="{EEAE805E-AA93-46B3-9786-478C7BED3D64}" type="parTrans" cxnId="{E9655772-E0A6-4751-842B-42036004800C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9EC0C470-E388-41A8-9B0D-7A2348C45027}" type="sibTrans" cxnId="{E9655772-E0A6-4751-842B-42036004800C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9000CBB4-878F-439D-ACB7-CFB6FD1BB79F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ETSI TECHNO. RADAR</a:t>
          </a:r>
        </a:p>
      </dgm:t>
    </dgm:pt>
    <dgm:pt modelId="{2ED176F7-A97F-4A16-ABF2-E0EF1FA37B61}" type="sibTrans" cxnId="{3099F65C-6CBF-4A8A-89AD-B53E09793F83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7D0445B6-235A-46F2-8C8E-6C1DCC72F996}" type="parTrans" cxnId="{3099F65C-6CBF-4A8A-89AD-B53E09793F83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9681A63D-E012-4EA8-BB97-D25E41709E22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Links to RESEARCH</a:t>
          </a:r>
        </a:p>
      </dgm:t>
    </dgm:pt>
    <dgm:pt modelId="{3E36EFF2-A188-4469-8D71-1ECF252D69AB}" type="parTrans" cxnId="{0241C26A-7F74-42D1-86E1-0EF96BDD8668}">
      <dgm:prSet/>
      <dgm:spPr/>
      <dgm:t>
        <a:bodyPr/>
        <a:lstStyle/>
        <a:p>
          <a:endParaRPr lang="en-GB"/>
        </a:p>
      </dgm:t>
    </dgm:pt>
    <dgm:pt modelId="{72687879-A831-4864-9720-831534699699}" type="sibTrans" cxnId="{0241C26A-7F74-42D1-86E1-0EF96BDD8668}">
      <dgm:prSet/>
      <dgm:spPr/>
      <dgm:t>
        <a:bodyPr/>
        <a:lstStyle/>
        <a:p>
          <a:endParaRPr lang="en-GB"/>
        </a:p>
      </dgm:t>
    </dgm:pt>
    <dgm:pt modelId="{502EC0A3-67E5-4E59-81FC-03EE4E2FE452}" type="pres">
      <dgm:prSet presAssocID="{6DB59381-903D-49C3-8B7D-91B1E9A6086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C3ACA22-989A-4245-9CD4-61E40F059A6E}" type="pres">
      <dgm:prSet presAssocID="{8798BE2F-9807-40F8-BF3F-06797C784CA5}" presName="gear1" presStyleLbl="node1" presStyleIdx="0" presStyleCnt="3">
        <dgm:presLayoutVars>
          <dgm:chMax val="1"/>
          <dgm:bulletEnabled val="1"/>
        </dgm:presLayoutVars>
      </dgm:prSet>
      <dgm:spPr/>
    </dgm:pt>
    <dgm:pt modelId="{39F85EF0-2F52-4A70-9C34-3E4817192560}" type="pres">
      <dgm:prSet presAssocID="{8798BE2F-9807-40F8-BF3F-06797C784CA5}" presName="gear1srcNode" presStyleLbl="node1" presStyleIdx="0" presStyleCnt="3"/>
      <dgm:spPr/>
    </dgm:pt>
    <dgm:pt modelId="{8D618B71-D13C-4895-AED5-445B86913A5E}" type="pres">
      <dgm:prSet presAssocID="{8798BE2F-9807-40F8-BF3F-06797C784CA5}" presName="gear1dstNode" presStyleLbl="node1" presStyleIdx="0" presStyleCnt="3"/>
      <dgm:spPr/>
    </dgm:pt>
    <dgm:pt modelId="{53833563-8463-4967-97B6-2CF2A48A4619}" type="pres">
      <dgm:prSet presAssocID="{9681A63D-E012-4EA8-BB97-D25E41709E22}" presName="gear2" presStyleLbl="node1" presStyleIdx="1" presStyleCnt="3">
        <dgm:presLayoutVars>
          <dgm:chMax val="1"/>
          <dgm:bulletEnabled val="1"/>
        </dgm:presLayoutVars>
      </dgm:prSet>
      <dgm:spPr/>
    </dgm:pt>
    <dgm:pt modelId="{3815B93D-B397-4524-BDCD-91FF1C65DD49}" type="pres">
      <dgm:prSet presAssocID="{9681A63D-E012-4EA8-BB97-D25E41709E22}" presName="gear2srcNode" presStyleLbl="node1" presStyleIdx="1" presStyleCnt="3"/>
      <dgm:spPr/>
    </dgm:pt>
    <dgm:pt modelId="{7BE599E2-47A4-444E-A28A-BC5F837EAF95}" type="pres">
      <dgm:prSet presAssocID="{9681A63D-E012-4EA8-BB97-D25E41709E22}" presName="gear2dstNode" presStyleLbl="node1" presStyleIdx="1" presStyleCnt="3"/>
      <dgm:spPr/>
    </dgm:pt>
    <dgm:pt modelId="{497B10B0-905B-4ED4-A7A4-15166E87367F}" type="pres">
      <dgm:prSet presAssocID="{9000CBB4-878F-439D-ACB7-CFB6FD1BB79F}" presName="gear3" presStyleLbl="node1" presStyleIdx="2" presStyleCnt="3"/>
      <dgm:spPr/>
    </dgm:pt>
    <dgm:pt modelId="{AC4E88A8-EA74-4AD4-B209-78F6475295A2}" type="pres">
      <dgm:prSet presAssocID="{9000CBB4-878F-439D-ACB7-CFB6FD1BB79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A8C118B-9976-4F1F-B6DA-4875C7914369}" type="pres">
      <dgm:prSet presAssocID="{9000CBB4-878F-439D-ACB7-CFB6FD1BB79F}" presName="gear3srcNode" presStyleLbl="node1" presStyleIdx="2" presStyleCnt="3"/>
      <dgm:spPr/>
    </dgm:pt>
    <dgm:pt modelId="{69E12CD5-DE18-4183-A9F6-CBA6330D2D8B}" type="pres">
      <dgm:prSet presAssocID="{9000CBB4-878F-439D-ACB7-CFB6FD1BB79F}" presName="gear3dstNode" presStyleLbl="node1" presStyleIdx="2" presStyleCnt="3"/>
      <dgm:spPr/>
    </dgm:pt>
    <dgm:pt modelId="{1CAA6D36-9262-4DA2-A8D4-02719359AA70}" type="pres">
      <dgm:prSet presAssocID="{9EC0C470-E388-41A8-9B0D-7A2348C45027}" presName="connector1" presStyleLbl="sibTrans2D1" presStyleIdx="0" presStyleCnt="3"/>
      <dgm:spPr/>
    </dgm:pt>
    <dgm:pt modelId="{C4419381-559F-47C0-895C-8451A221A967}" type="pres">
      <dgm:prSet presAssocID="{72687879-A831-4864-9720-831534699699}" presName="connector2" presStyleLbl="sibTrans2D1" presStyleIdx="1" presStyleCnt="3"/>
      <dgm:spPr/>
    </dgm:pt>
    <dgm:pt modelId="{98395914-4EA3-4168-B580-FC805807A11E}" type="pres">
      <dgm:prSet presAssocID="{2ED176F7-A97F-4A16-ABF2-E0EF1FA37B61}" presName="connector3" presStyleLbl="sibTrans2D1" presStyleIdx="2" presStyleCnt="3"/>
      <dgm:spPr/>
    </dgm:pt>
  </dgm:ptLst>
  <dgm:cxnLst>
    <dgm:cxn modelId="{15253F06-DDB2-4ACC-A21F-7B2DBCFA086F}" type="presOf" srcId="{2ED176F7-A97F-4A16-ABF2-E0EF1FA37B61}" destId="{98395914-4EA3-4168-B580-FC805807A11E}" srcOrd="0" destOrd="0" presId="urn:microsoft.com/office/officeart/2005/8/layout/gear1"/>
    <dgm:cxn modelId="{10329B0A-9CFB-40AB-94E5-002671A53353}" type="presOf" srcId="{9EC0C470-E388-41A8-9B0D-7A2348C45027}" destId="{1CAA6D36-9262-4DA2-A8D4-02719359AA70}" srcOrd="0" destOrd="0" presId="urn:microsoft.com/office/officeart/2005/8/layout/gear1"/>
    <dgm:cxn modelId="{F7AF3A1B-372F-42D8-BE6F-55B08D557DCC}" type="presOf" srcId="{9000CBB4-878F-439D-ACB7-CFB6FD1BB79F}" destId="{0A8C118B-9976-4F1F-B6DA-4875C7914369}" srcOrd="2" destOrd="0" presId="urn:microsoft.com/office/officeart/2005/8/layout/gear1"/>
    <dgm:cxn modelId="{84D19E21-EF9C-41B5-9C2A-A124A38B45FB}" type="presOf" srcId="{9000CBB4-878F-439D-ACB7-CFB6FD1BB79F}" destId="{497B10B0-905B-4ED4-A7A4-15166E87367F}" srcOrd="0" destOrd="0" presId="urn:microsoft.com/office/officeart/2005/8/layout/gear1"/>
    <dgm:cxn modelId="{8B10C527-9B70-46DF-95C6-8BABDF20F551}" type="presOf" srcId="{9681A63D-E012-4EA8-BB97-D25E41709E22}" destId="{53833563-8463-4967-97B6-2CF2A48A4619}" srcOrd="0" destOrd="0" presId="urn:microsoft.com/office/officeart/2005/8/layout/gear1"/>
    <dgm:cxn modelId="{E139283F-91E0-4678-ADC5-0C60B8432CE6}" type="presOf" srcId="{8798BE2F-9807-40F8-BF3F-06797C784CA5}" destId="{8D618B71-D13C-4895-AED5-445B86913A5E}" srcOrd="2" destOrd="0" presId="urn:microsoft.com/office/officeart/2005/8/layout/gear1"/>
    <dgm:cxn modelId="{3099F65C-6CBF-4A8A-89AD-B53E09793F83}" srcId="{6DB59381-903D-49C3-8B7D-91B1E9A60865}" destId="{9000CBB4-878F-439D-ACB7-CFB6FD1BB79F}" srcOrd="2" destOrd="0" parTransId="{7D0445B6-235A-46F2-8C8E-6C1DCC72F996}" sibTransId="{2ED176F7-A97F-4A16-ABF2-E0EF1FA37B61}"/>
    <dgm:cxn modelId="{C23DB741-B4FC-40DA-B68B-84A902760ACF}" type="presOf" srcId="{72687879-A831-4864-9720-831534699699}" destId="{C4419381-559F-47C0-895C-8451A221A967}" srcOrd="0" destOrd="0" presId="urn:microsoft.com/office/officeart/2005/8/layout/gear1"/>
    <dgm:cxn modelId="{0241C26A-7F74-42D1-86E1-0EF96BDD8668}" srcId="{6DB59381-903D-49C3-8B7D-91B1E9A60865}" destId="{9681A63D-E012-4EA8-BB97-D25E41709E22}" srcOrd="1" destOrd="0" parTransId="{3E36EFF2-A188-4469-8D71-1ECF252D69AB}" sibTransId="{72687879-A831-4864-9720-831534699699}"/>
    <dgm:cxn modelId="{89F5EE6A-5571-43BE-AB18-88E40CCCB0ED}" type="presOf" srcId="{6DB59381-903D-49C3-8B7D-91B1E9A60865}" destId="{502EC0A3-67E5-4E59-81FC-03EE4E2FE452}" srcOrd="0" destOrd="0" presId="urn:microsoft.com/office/officeart/2005/8/layout/gear1"/>
    <dgm:cxn modelId="{E9655772-E0A6-4751-842B-42036004800C}" srcId="{6DB59381-903D-49C3-8B7D-91B1E9A60865}" destId="{8798BE2F-9807-40F8-BF3F-06797C784CA5}" srcOrd="0" destOrd="0" parTransId="{EEAE805E-AA93-46B3-9786-478C7BED3D64}" sibTransId="{9EC0C470-E388-41A8-9B0D-7A2348C45027}"/>
    <dgm:cxn modelId="{1312AA76-ABA6-44F2-9065-2F6824BFEE04}" type="presOf" srcId="{8798BE2F-9807-40F8-BF3F-06797C784CA5}" destId="{39F85EF0-2F52-4A70-9C34-3E4817192560}" srcOrd="1" destOrd="0" presId="urn:microsoft.com/office/officeart/2005/8/layout/gear1"/>
    <dgm:cxn modelId="{65E06757-3AC6-4F0A-B40E-344EB0D5F128}" type="presOf" srcId="{9681A63D-E012-4EA8-BB97-D25E41709E22}" destId="{7BE599E2-47A4-444E-A28A-BC5F837EAF95}" srcOrd="2" destOrd="0" presId="urn:microsoft.com/office/officeart/2005/8/layout/gear1"/>
    <dgm:cxn modelId="{3F9ED5ED-414D-464B-8192-7303D6181C0A}" type="presOf" srcId="{9000CBB4-878F-439D-ACB7-CFB6FD1BB79F}" destId="{69E12CD5-DE18-4183-A9F6-CBA6330D2D8B}" srcOrd="3" destOrd="0" presId="urn:microsoft.com/office/officeart/2005/8/layout/gear1"/>
    <dgm:cxn modelId="{A4C9F6F1-74B7-4F3A-938D-63E534ABF553}" type="presOf" srcId="{9000CBB4-878F-439D-ACB7-CFB6FD1BB79F}" destId="{AC4E88A8-EA74-4AD4-B209-78F6475295A2}" srcOrd="1" destOrd="0" presId="urn:microsoft.com/office/officeart/2005/8/layout/gear1"/>
    <dgm:cxn modelId="{496DFCFD-3343-4C6A-A88E-3EFB3288C46C}" type="presOf" srcId="{9681A63D-E012-4EA8-BB97-D25E41709E22}" destId="{3815B93D-B397-4524-BDCD-91FF1C65DD49}" srcOrd="1" destOrd="0" presId="urn:microsoft.com/office/officeart/2005/8/layout/gear1"/>
    <dgm:cxn modelId="{861A4BFE-06B2-48B4-A77D-ED3ED5DEDA3A}" type="presOf" srcId="{8798BE2F-9807-40F8-BF3F-06797C784CA5}" destId="{DC3ACA22-989A-4245-9CD4-61E40F059A6E}" srcOrd="0" destOrd="0" presId="urn:microsoft.com/office/officeart/2005/8/layout/gear1"/>
    <dgm:cxn modelId="{43188226-06C4-44B4-8498-49B3B1EE28A8}" type="presParOf" srcId="{502EC0A3-67E5-4E59-81FC-03EE4E2FE452}" destId="{DC3ACA22-989A-4245-9CD4-61E40F059A6E}" srcOrd="0" destOrd="0" presId="urn:microsoft.com/office/officeart/2005/8/layout/gear1"/>
    <dgm:cxn modelId="{A8863486-67CB-425A-937B-A11473AD0A06}" type="presParOf" srcId="{502EC0A3-67E5-4E59-81FC-03EE4E2FE452}" destId="{39F85EF0-2F52-4A70-9C34-3E4817192560}" srcOrd="1" destOrd="0" presId="urn:microsoft.com/office/officeart/2005/8/layout/gear1"/>
    <dgm:cxn modelId="{8B5F1D30-344F-4B5A-BE8D-216C6A4BC848}" type="presParOf" srcId="{502EC0A3-67E5-4E59-81FC-03EE4E2FE452}" destId="{8D618B71-D13C-4895-AED5-445B86913A5E}" srcOrd="2" destOrd="0" presId="urn:microsoft.com/office/officeart/2005/8/layout/gear1"/>
    <dgm:cxn modelId="{C99103BC-0DD5-48B6-98FB-4695C54164DD}" type="presParOf" srcId="{502EC0A3-67E5-4E59-81FC-03EE4E2FE452}" destId="{53833563-8463-4967-97B6-2CF2A48A4619}" srcOrd="3" destOrd="0" presId="urn:microsoft.com/office/officeart/2005/8/layout/gear1"/>
    <dgm:cxn modelId="{B2843A78-264C-4685-94D9-114FC5EDD0DA}" type="presParOf" srcId="{502EC0A3-67E5-4E59-81FC-03EE4E2FE452}" destId="{3815B93D-B397-4524-BDCD-91FF1C65DD49}" srcOrd="4" destOrd="0" presId="urn:microsoft.com/office/officeart/2005/8/layout/gear1"/>
    <dgm:cxn modelId="{AEF55202-0699-42F8-ACA7-6FC76195B544}" type="presParOf" srcId="{502EC0A3-67E5-4E59-81FC-03EE4E2FE452}" destId="{7BE599E2-47A4-444E-A28A-BC5F837EAF95}" srcOrd="5" destOrd="0" presId="urn:microsoft.com/office/officeart/2005/8/layout/gear1"/>
    <dgm:cxn modelId="{64DD7A63-C0D5-4432-BD83-01759B215D46}" type="presParOf" srcId="{502EC0A3-67E5-4E59-81FC-03EE4E2FE452}" destId="{497B10B0-905B-4ED4-A7A4-15166E87367F}" srcOrd="6" destOrd="0" presId="urn:microsoft.com/office/officeart/2005/8/layout/gear1"/>
    <dgm:cxn modelId="{9F36F48D-4A7C-4A83-89F1-BA791C03291E}" type="presParOf" srcId="{502EC0A3-67E5-4E59-81FC-03EE4E2FE452}" destId="{AC4E88A8-EA74-4AD4-B209-78F6475295A2}" srcOrd="7" destOrd="0" presId="urn:microsoft.com/office/officeart/2005/8/layout/gear1"/>
    <dgm:cxn modelId="{DA655622-A5E4-4FC6-8E65-37AA54DE934C}" type="presParOf" srcId="{502EC0A3-67E5-4E59-81FC-03EE4E2FE452}" destId="{0A8C118B-9976-4F1F-B6DA-4875C7914369}" srcOrd="8" destOrd="0" presId="urn:microsoft.com/office/officeart/2005/8/layout/gear1"/>
    <dgm:cxn modelId="{EED75E67-7DA1-4349-A1C4-27D9673631CC}" type="presParOf" srcId="{502EC0A3-67E5-4E59-81FC-03EE4E2FE452}" destId="{69E12CD5-DE18-4183-A9F6-CBA6330D2D8B}" srcOrd="9" destOrd="0" presId="urn:microsoft.com/office/officeart/2005/8/layout/gear1"/>
    <dgm:cxn modelId="{0FD28E48-95FA-45F2-8555-25832E14AD47}" type="presParOf" srcId="{502EC0A3-67E5-4E59-81FC-03EE4E2FE452}" destId="{1CAA6D36-9262-4DA2-A8D4-02719359AA70}" srcOrd="10" destOrd="0" presId="urn:microsoft.com/office/officeart/2005/8/layout/gear1"/>
    <dgm:cxn modelId="{4CCB245C-7DDB-417E-B96C-60F5590BEE31}" type="presParOf" srcId="{502EC0A3-67E5-4E59-81FC-03EE4E2FE452}" destId="{C4419381-559F-47C0-895C-8451A221A967}" srcOrd="11" destOrd="0" presId="urn:microsoft.com/office/officeart/2005/8/layout/gear1"/>
    <dgm:cxn modelId="{D3EE1D9E-CB00-45FE-9963-58C603DCEA53}" type="presParOf" srcId="{502EC0A3-67E5-4E59-81FC-03EE4E2FE452}" destId="{98395914-4EA3-4168-B580-FC805807A11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A97D8-EB0A-49A6-B404-7A486C2A5B1A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BC1FBDA-BA56-4D5E-97E0-74831CEE2FE5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Letter of Support to Projects</a:t>
          </a:r>
        </a:p>
      </dgm:t>
    </dgm:pt>
    <dgm:pt modelId="{177F265E-C40A-471F-A6E0-0A97E29498D1}" type="parTrans" cxnId="{CFEBD3F2-7B5C-44D1-A11D-1F7F7112722A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FB87968-56A1-48B7-AFB4-F89C2701C3B9}" type="sibTrans" cxnId="{CFEBD3F2-7B5C-44D1-A11D-1F7F7112722A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78C0408-0F2A-40E6-AF05-563C39DF11FD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ETSI presence on Advisory Committees</a:t>
          </a:r>
        </a:p>
      </dgm:t>
    </dgm:pt>
    <dgm:pt modelId="{5CDAA0A0-F685-482F-8BE1-BCEA5F77DD20}" type="parTrans" cxnId="{C886AD03-6C18-44EC-8539-271B6040BD4D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116C9E81-AB55-4AF3-B6E6-9F129CB3BA6C}" type="sibTrans" cxnId="{C886AD03-6C18-44EC-8539-271B6040BD4D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926F3C03-F35A-4603-8A32-885369C9C969}">
      <dgm:prSet/>
      <dgm:spPr>
        <a:solidFill>
          <a:srgbClr val="FF9933"/>
        </a:solidFill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Mapping of research to ETSI working groups</a:t>
          </a:r>
        </a:p>
      </dgm:t>
    </dgm:pt>
    <dgm:pt modelId="{F00B7AAD-B97C-4C5F-BB98-34950D1D85BA}" type="parTrans" cxnId="{D8DBAD12-5823-4559-A5FF-05CDC85A7C7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4108604-9F09-4BBA-AAC2-9006AB428A8C}" type="sibTrans" cxnId="{D8DBAD12-5823-4559-A5FF-05CDC85A7C7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95FC9A5-1B54-4A15-BE20-AD3A3579A6ED}">
      <dgm:prSet phldrT="[Text]"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General Advice on Standardization</a:t>
          </a:r>
        </a:p>
      </dgm:t>
    </dgm:pt>
    <dgm:pt modelId="{54F88DB7-5008-4903-A9A8-BCF16072B866}" type="sibTrans" cxnId="{489CE481-7962-44C5-8149-902E4724191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2719CC7-7AB1-41A3-B868-C9E5055B6317}" type="parTrans" cxnId="{489CE481-7962-44C5-8149-902E4724191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80EAA9E8-587B-40C2-92FA-176F837FB318}" type="pres">
      <dgm:prSet presAssocID="{266A97D8-EB0A-49A6-B404-7A486C2A5B1A}" presName="Name0" presStyleCnt="0">
        <dgm:presLayoutVars>
          <dgm:dir/>
          <dgm:resizeHandles val="exact"/>
        </dgm:presLayoutVars>
      </dgm:prSet>
      <dgm:spPr/>
    </dgm:pt>
    <dgm:pt modelId="{F0C7E2C9-CA22-4829-8722-499B63452296}" type="pres">
      <dgm:prSet presAssocID="{266A97D8-EB0A-49A6-B404-7A486C2A5B1A}" presName="fgShape" presStyleLbl="fgShp" presStyleIdx="0" presStyleCnt="1"/>
      <dgm:spPr/>
    </dgm:pt>
    <dgm:pt modelId="{B1A11CBF-6CEF-408D-9DE1-4E18A7CFA071}" type="pres">
      <dgm:prSet presAssocID="{266A97D8-EB0A-49A6-B404-7A486C2A5B1A}" presName="linComp" presStyleCnt="0"/>
      <dgm:spPr/>
    </dgm:pt>
    <dgm:pt modelId="{1709FC9D-20FE-4365-AEEC-233F34B69077}" type="pres">
      <dgm:prSet presAssocID="{C95FC9A5-1B54-4A15-BE20-AD3A3579A6ED}" presName="compNode" presStyleCnt="0"/>
      <dgm:spPr/>
    </dgm:pt>
    <dgm:pt modelId="{36CDB7BF-D10F-4DCA-A75D-857D479B4CE8}" type="pres">
      <dgm:prSet presAssocID="{C95FC9A5-1B54-4A15-BE20-AD3A3579A6ED}" presName="bkgdShape" presStyleLbl="node1" presStyleIdx="0" presStyleCnt="4"/>
      <dgm:spPr/>
    </dgm:pt>
    <dgm:pt modelId="{D89C34A0-D84F-4494-BC49-CBDB3423D039}" type="pres">
      <dgm:prSet presAssocID="{C95FC9A5-1B54-4A15-BE20-AD3A3579A6ED}" presName="nodeTx" presStyleLbl="node1" presStyleIdx="0" presStyleCnt="4">
        <dgm:presLayoutVars>
          <dgm:bulletEnabled val="1"/>
        </dgm:presLayoutVars>
      </dgm:prSet>
      <dgm:spPr/>
    </dgm:pt>
    <dgm:pt modelId="{85E6515C-C78B-4E97-AA56-E70442062F47}" type="pres">
      <dgm:prSet presAssocID="{C95FC9A5-1B54-4A15-BE20-AD3A3579A6ED}" presName="invisiNode" presStyleLbl="node1" presStyleIdx="0" presStyleCnt="4"/>
      <dgm:spPr/>
    </dgm:pt>
    <dgm:pt modelId="{2D4F81BC-C3AD-47A0-9547-B8DBC82E077C}" type="pres">
      <dgm:prSet presAssocID="{C95FC9A5-1B54-4A15-BE20-AD3A3579A6ED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outline"/>
        </a:ext>
      </dgm:extLst>
    </dgm:pt>
    <dgm:pt modelId="{BF50E3B5-0D42-41A1-8DBA-FD893D003602}" type="pres">
      <dgm:prSet presAssocID="{54F88DB7-5008-4903-A9A8-BCF16072B866}" presName="sibTrans" presStyleLbl="sibTrans2D1" presStyleIdx="0" presStyleCnt="0"/>
      <dgm:spPr/>
    </dgm:pt>
    <dgm:pt modelId="{99F0C45C-AF0D-4FD3-A5E0-D5D0BD223465}" type="pres">
      <dgm:prSet presAssocID="{EBC1FBDA-BA56-4D5E-97E0-74831CEE2FE5}" presName="compNode" presStyleCnt="0"/>
      <dgm:spPr/>
    </dgm:pt>
    <dgm:pt modelId="{9B046957-781B-461F-906F-50F84CFF1B7D}" type="pres">
      <dgm:prSet presAssocID="{EBC1FBDA-BA56-4D5E-97E0-74831CEE2FE5}" presName="bkgdShape" presStyleLbl="node1" presStyleIdx="1" presStyleCnt="4"/>
      <dgm:spPr/>
    </dgm:pt>
    <dgm:pt modelId="{FC2678CC-2815-4AF1-ADD3-C5632921B115}" type="pres">
      <dgm:prSet presAssocID="{EBC1FBDA-BA56-4D5E-97E0-74831CEE2FE5}" presName="nodeTx" presStyleLbl="node1" presStyleIdx="1" presStyleCnt="4">
        <dgm:presLayoutVars>
          <dgm:bulletEnabled val="1"/>
        </dgm:presLayoutVars>
      </dgm:prSet>
      <dgm:spPr/>
    </dgm:pt>
    <dgm:pt modelId="{FACC11B0-B440-4CE0-B19F-FF5D207EF11B}" type="pres">
      <dgm:prSet presAssocID="{EBC1FBDA-BA56-4D5E-97E0-74831CEE2FE5}" presName="invisiNode" presStyleLbl="node1" presStyleIdx="1" presStyleCnt="4"/>
      <dgm:spPr/>
    </dgm:pt>
    <dgm:pt modelId="{16B88F51-7F0E-4FF6-BB65-065CDA24C17F}" type="pres">
      <dgm:prSet presAssocID="{EBC1FBDA-BA56-4D5E-97E0-74831CEE2FE5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envelope outline"/>
        </a:ext>
      </dgm:extLst>
    </dgm:pt>
    <dgm:pt modelId="{73DE47A6-747B-47CB-AA24-A38BD379F31A}" type="pres">
      <dgm:prSet presAssocID="{0FB87968-56A1-48B7-AFB4-F89C2701C3B9}" presName="sibTrans" presStyleLbl="sibTrans2D1" presStyleIdx="0" presStyleCnt="0"/>
      <dgm:spPr/>
    </dgm:pt>
    <dgm:pt modelId="{8AD8BE17-ABBC-4865-8F2E-6B58E1AB115A}" type="pres">
      <dgm:prSet presAssocID="{C78C0408-0F2A-40E6-AF05-563C39DF11FD}" presName="compNode" presStyleCnt="0"/>
      <dgm:spPr/>
    </dgm:pt>
    <dgm:pt modelId="{1906CBF4-6B26-450B-B3B8-18AA80FFDB9A}" type="pres">
      <dgm:prSet presAssocID="{C78C0408-0F2A-40E6-AF05-563C39DF11FD}" presName="bkgdShape" presStyleLbl="node1" presStyleIdx="2" presStyleCnt="4"/>
      <dgm:spPr/>
    </dgm:pt>
    <dgm:pt modelId="{1C0846EF-2B18-4A9F-802F-E29406DE78A2}" type="pres">
      <dgm:prSet presAssocID="{C78C0408-0F2A-40E6-AF05-563C39DF11FD}" presName="nodeTx" presStyleLbl="node1" presStyleIdx="2" presStyleCnt="4">
        <dgm:presLayoutVars>
          <dgm:bulletEnabled val="1"/>
        </dgm:presLayoutVars>
      </dgm:prSet>
      <dgm:spPr/>
    </dgm:pt>
    <dgm:pt modelId="{9B5E1FB1-DF34-4386-B970-DDC82C895370}" type="pres">
      <dgm:prSet presAssocID="{C78C0408-0F2A-40E6-AF05-563C39DF11FD}" presName="invisiNode" presStyleLbl="node1" presStyleIdx="2" presStyleCnt="4"/>
      <dgm:spPr/>
    </dgm:pt>
    <dgm:pt modelId="{1C7B275A-0149-4277-879D-34BEC6C67CD6}" type="pres">
      <dgm:prSet presAssocID="{C78C0408-0F2A-40E6-AF05-563C39DF11FD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line meeting outline"/>
        </a:ext>
      </dgm:extLst>
    </dgm:pt>
    <dgm:pt modelId="{8322B942-6266-48F6-91D3-764537FEE450}" type="pres">
      <dgm:prSet presAssocID="{116C9E81-AB55-4AF3-B6E6-9F129CB3BA6C}" presName="sibTrans" presStyleLbl="sibTrans2D1" presStyleIdx="0" presStyleCnt="0"/>
      <dgm:spPr/>
    </dgm:pt>
    <dgm:pt modelId="{E231AC93-6C44-42D8-B4AC-2B37DEBD8DFB}" type="pres">
      <dgm:prSet presAssocID="{926F3C03-F35A-4603-8A32-885369C9C969}" presName="compNode" presStyleCnt="0"/>
      <dgm:spPr/>
    </dgm:pt>
    <dgm:pt modelId="{D416C233-9818-4CBC-8C49-AAA784A3447B}" type="pres">
      <dgm:prSet presAssocID="{926F3C03-F35A-4603-8A32-885369C9C969}" presName="bkgdShape" presStyleLbl="node1" presStyleIdx="3" presStyleCnt="4"/>
      <dgm:spPr/>
    </dgm:pt>
    <dgm:pt modelId="{AFB6B1DA-1D8A-453B-9D41-155C1D33A87B}" type="pres">
      <dgm:prSet presAssocID="{926F3C03-F35A-4603-8A32-885369C9C969}" presName="nodeTx" presStyleLbl="node1" presStyleIdx="3" presStyleCnt="4">
        <dgm:presLayoutVars>
          <dgm:bulletEnabled val="1"/>
        </dgm:presLayoutVars>
      </dgm:prSet>
      <dgm:spPr/>
    </dgm:pt>
    <dgm:pt modelId="{575C9370-C8AD-43D0-94AF-E9F0F7AF36D8}" type="pres">
      <dgm:prSet presAssocID="{926F3C03-F35A-4603-8A32-885369C9C969}" presName="invisiNode" presStyleLbl="node1" presStyleIdx="3" presStyleCnt="4"/>
      <dgm:spPr/>
    </dgm:pt>
    <dgm:pt modelId="{C85FC802-4216-44F3-AD58-8A5D9F57D70F}" type="pres">
      <dgm:prSet presAssocID="{926F3C03-F35A-4603-8A32-885369C9C969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asure Map outline"/>
        </a:ext>
      </dgm:extLst>
    </dgm:pt>
  </dgm:ptLst>
  <dgm:cxnLst>
    <dgm:cxn modelId="{C886AD03-6C18-44EC-8539-271B6040BD4D}" srcId="{266A97D8-EB0A-49A6-B404-7A486C2A5B1A}" destId="{C78C0408-0F2A-40E6-AF05-563C39DF11FD}" srcOrd="2" destOrd="0" parTransId="{5CDAA0A0-F685-482F-8BE1-BCEA5F77DD20}" sibTransId="{116C9E81-AB55-4AF3-B6E6-9F129CB3BA6C}"/>
    <dgm:cxn modelId="{1366FF09-CAB7-4731-AFD2-0FDAAADA5BE5}" type="presOf" srcId="{C78C0408-0F2A-40E6-AF05-563C39DF11FD}" destId="{1C0846EF-2B18-4A9F-802F-E29406DE78A2}" srcOrd="1" destOrd="0" presId="urn:microsoft.com/office/officeart/2005/8/layout/hList7"/>
    <dgm:cxn modelId="{D8DBAD12-5823-4559-A5FF-05CDC85A7C75}" srcId="{266A97D8-EB0A-49A6-B404-7A486C2A5B1A}" destId="{926F3C03-F35A-4603-8A32-885369C9C969}" srcOrd="3" destOrd="0" parTransId="{F00B7AAD-B97C-4C5F-BB98-34950D1D85BA}" sibTransId="{34108604-9F09-4BBA-AAC2-9006AB428A8C}"/>
    <dgm:cxn modelId="{98F2122C-2F8F-4BF9-A5F3-5FCA9B40D2F5}" type="presOf" srcId="{C95FC9A5-1B54-4A15-BE20-AD3A3579A6ED}" destId="{36CDB7BF-D10F-4DCA-A75D-857D479B4CE8}" srcOrd="0" destOrd="0" presId="urn:microsoft.com/office/officeart/2005/8/layout/hList7"/>
    <dgm:cxn modelId="{0DE45A45-16AB-47E3-AFA6-A27A3D1719F6}" type="presOf" srcId="{C78C0408-0F2A-40E6-AF05-563C39DF11FD}" destId="{1906CBF4-6B26-450B-B3B8-18AA80FFDB9A}" srcOrd="0" destOrd="0" presId="urn:microsoft.com/office/officeart/2005/8/layout/hList7"/>
    <dgm:cxn modelId="{02D2E247-6812-412F-BB90-077FEC370DB5}" type="presOf" srcId="{116C9E81-AB55-4AF3-B6E6-9F129CB3BA6C}" destId="{8322B942-6266-48F6-91D3-764537FEE450}" srcOrd="0" destOrd="0" presId="urn:microsoft.com/office/officeart/2005/8/layout/hList7"/>
    <dgm:cxn modelId="{1BC5944B-027C-4BD3-BC26-E62DCD6CBE26}" type="presOf" srcId="{54F88DB7-5008-4903-A9A8-BCF16072B866}" destId="{BF50E3B5-0D42-41A1-8DBA-FD893D003602}" srcOrd="0" destOrd="0" presId="urn:microsoft.com/office/officeart/2005/8/layout/hList7"/>
    <dgm:cxn modelId="{CAD0CE6D-7979-4BD7-9C59-966AB68E9B30}" type="presOf" srcId="{926F3C03-F35A-4603-8A32-885369C9C969}" destId="{AFB6B1DA-1D8A-453B-9D41-155C1D33A87B}" srcOrd="1" destOrd="0" presId="urn:microsoft.com/office/officeart/2005/8/layout/hList7"/>
    <dgm:cxn modelId="{7EBE5077-79F4-4ED5-B51C-FB02531A4267}" type="presOf" srcId="{926F3C03-F35A-4603-8A32-885369C9C969}" destId="{D416C233-9818-4CBC-8C49-AAA784A3447B}" srcOrd="0" destOrd="0" presId="urn:microsoft.com/office/officeart/2005/8/layout/hList7"/>
    <dgm:cxn modelId="{489CE481-7962-44C5-8149-902E47241916}" srcId="{266A97D8-EB0A-49A6-B404-7A486C2A5B1A}" destId="{C95FC9A5-1B54-4A15-BE20-AD3A3579A6ED}" srcOrd="0" destOrd="0" parTransId="{62719CC7-7AB1-41A3-B868-C9E5055B6317}" sibTransId="{54F88DB7-5008-4903-A9A8-BCF16072B866}"/>
    <dgm:cxn modelId="{5C470E96-8B7C-4CA6-8CCA-CBCDEECEE1DB}" type="presOf" srcId="{266A97D8-EB0A-49A6-B404-7A486C2A5B1A}" destId="{80EAA9E8-587B-40C2-92FA-176F837FB318}" srcOrd="0" destOrd="0" presId="urn:microsoft.com/office/officeart/2005/8/layout/hList7"/>
    <dgm:cxn modelId="{5129D69E-C552-467C-A510-6F5FC3CA169D}" type="presOf" srcId="{0FB87968-56A1-48B7-AFB4-F89C2701C3B9}" destId="{73DE47A6-747B-47CB-AA24-A38BD379F31A}" srcOrd="0" destOrd="0" presId="urn:microsoft.com/office/officeart/2005/8/layout/hList7"/>
    <dgm:cxn modelId="{9C8C85B9-A0CA-4C40-BF5D-1AA82ECC7042}" type="presOf" srcId="{EBC1FBDA-BA56-4D5E-97E0-74831CEE2FE5}" destId="{FC2678CC-2815-4AF1-ADD3-C5632921B115}" srcOrd="1" destOrd="0" presId="urn:microsoft.com/office/officeart/2005/8/layout/hList7"/>
    <dgm:cxn modelId="{1A096DCB-5022-4057-97ED-5DB5802760DA}" type="presOf" srcId="{C95FC9A5-1B54-4A15-BE20-AD3A3579A6ED}" destId="{D89C34A0-D84F-4494-BC49-CBDB3423D039}" srcOrd="1" destOrd="0" presId="urn:microsoft.com/office/officeart/2005/8/layout/hList7"/>
    <dgm:cxn modelId="{BC7FC6F1-2465-4835-8CA6-F426A358C22B}" type="presOf" srcId="{EBC1FBDA-BA56-4D5E-97E0-74831CEE2FE5}" destId="{9B046957-781B-461F-906F-50F84CFF1B7D}" srcOrd="0" destOrd="0" presId="urn:microsoft.com/office/officeart/2005/8/layout/hList7"/>
    <dgm:cxn modelId="{CFEBD3F2-7B5C-44D1-A11D-1F7F7112722A}" srcId="{266A97D8-EB0A-49A6-B404-7A486C2A5B1A}" destId="{EBC1FBDA-BA56-4D5E-97E0-74831CEE2FE5}" srcOrd="1" destOrd="0" parTransId="{177F265E-C40A-471F-A6E0-0A97E29498D1}" sibTransId="{0FB87968-56A1-48B7-AFB4-F89C2701C3B9}"/>
    <dgm:cxn modelId="{C7A88359-EB21-4D35-9DF8-AAC7231A759E}" type="presParOf" srcId="{80EAA9E8-587B-40C2-92FA-176F837FB318}" destId="{F0C7E2C9-CA22-4829-8722-499B63452296}" srcOrd="0" destOrd="0" presId="urn:microsoft.com/office/officeart/2005/8/layout/hList7"/>
    <dgm:cxn modelId="{659200FD-D17E-48B4-BF6D-DF10B7E0BED5}" type="presParOf" srcId="{80EAA9E8-587B-40C2-92FA-176F837FB318}" destId="{B1A11CBF-6CEF-408D-9DE1-4E18A7CFA071}" srcOrd="1" destOrd="0" presId="urn:microsoft.com/office/officeart/2005/8/layout/hList7"/>
    <dgm:cxn modelId="{51C041AE-A2FC-48EA-AAAC-9D041C40FC40}" type="presParOf" srcId="{B1A11CBF-6CEF-408D-9DE1-4E18A7CFA071}" destId="{1709FC9D-20FE-4365-AEEC-233F34B69077}" srcOrd="0" destOrd="0" presId="urn:microsoft.com/office/officeart/2005/8/layout/hList7"/>
    <dgm:cxn modelId="{43059130-2E27-45D7-BA12-332135E34BE3}" type="presParOf" srcId="{1709FC9D-20FE-4365-AEEC-233F34B69077}" destId="{36CDB7BF-D10F-4DCA-A75D-857D479B4CE8}" srcOrd="0" destOrd="0" presId="urn:microsoft.com/office/officeart/2005/8/layout/hList7"/>
    <dgm:cxn modelId="{EDDC9683-B27F-45B1-AF4C-0C74CBCC7FCE}" type="presParOf" srcId="{1709FC9D-20FE-4365-AEEC-233F34B69077}" destId="{D89C34A0-D84F-4494-BC49-CBDB3423D039}" srcOrd="1" destOrd="0" presId="urn:microsoft.com/office/officeart/2005/8/layout/hList7"/>
    <dgm:cxn modelId="{7A937F42-3187-482B-82E2-8F54C3EF268C}" type="presParOf" srcId="{1709FC9D-20FE-4365-AEEC-233F34B69077}" destId="{85E6515C-C78B-4E97-AA56-E70442062F47}" srcOrd="2" destOrd="0" presId="urn:microsoft.com/office/officeart/2005/8/layout/hList7"/>
    <dgm:cxn modelId="{27203105-DA36-47F6-A343-8F52D1586A4E}" type="presParOf" srcId="{1709FC9D-20FE-4365-AEEC-233F34B69077}" destId="{2D4F81BC-C3AD-47A0-9547-B8DBC82E077C}" srcOrd="3" destOrd="0" presId="urn:microsoft.com/office/officeart/2005/8/layout/hList7"/>
    <dgm:cxn modelId="{953F7A75-02B1-452A-B879-07F5C1EE8E6C}" type="presParOf" srcId="{B1A11CBF-6CEF-408D-9DE1-4E18A7CFA071}" destId="{BF50E3B5-0D42-41A1-8DBA-FD893D003602}" srcOrd="1" destOrd="0" presId="urn:microsoft.com/office/officeart/2005/8/layout/hList7"/>
    <dgm:cxn modelId="{EF9026FC-53C2-47CC-829B-291FA64DE953}" type="presParOf" srcId="{B1A11CBF-6CEF-408D-9DE1-4E18A7CFA071}" destId="{99F0C45C-AF0D-4FD3-A5E0-D5D0BD223465}" srcOrd="2" destOrd="0" presId="urn:microsoft.com/office/officeart/2005/8/layout/hList7"/>
    <dgm:cxn modelId="{F138E958-3CDC-47E8-8FFF-4267A755A4DC}" type="presParOf" srcId="{99F0C45C-AF0D-4FD3-A5E0-D5D0BD223465}" destId="{9B046957-781B-461F-906F-50F84CFF1B7D}" srcOrd="0" destOrd="0" presId="urn:microsoft.com/office/officeart/2005/8/layout/hList7"/>
    <dgm:cxn modelId="{A3035263-38D8-48A9-B5D4-B14396A91E24}" type="presParOf" srcId="{99F0C45C-AF0D-4FD3-A5E0-D5D0BD223465}" destId="{FC2678CC-2815-4AF1-ADD3-C5632921B115}" srcOrd="1" destOrd="0" presId="urn:microsoft.com/office/officeart/2005/8/layout/hList7"/>
    <dgm:cxn modelId="{471B9C1B-B0B7-4D63-AF3B-020A499F746A}" type="presParOf" srcId="{99F0C45C-AF0D-4FD3-A5E0-D5D0BD223465}" destId="{FACC11B0-B440-4CE0-B19F-FF5D207EF11B}" srcOrd="2" destOrd="0" presId="urn:microsoft.com/office/officeart/2005/8/layout/hList7"/>
    <dgm:cxn modelId="{1ADC9526-D0C1-4EC3-9900-AA053BF98052}" type="presParOf" srcId="{99F0C45C-AF0D-4FD3-A5E0-D5D0BD223465}" destId="{16B88F51-7F0E-4FF6-BB65-065CDA24C17F}" srcOrd="3" destOrd="0" presId="urn:microsoft.com/office/officeart/2005/8/layout/hList7"/>
    <dgm:cxn modelId="{9FE36E01-3C0D-4CBE-8741-25263C976B7E}" type="presParOf" srcId="{B1A11CBF-6CEF-408D-9DE1-4E18A7CFA071}" destId="{73DE47A6-747B-47CB-AA24-A38BD379F31A}" srcOrd="3" destOrd="0" presId="urn:microsoft.com/office/officeart/2005/8/layout/hList7"/>
    <dgm:cxn modelId="{009052E1-4C65-4048-B5DB-1C405E817B56}" type="presParOf" srcId="{B1A11CBF-6CEF-408D-9DE1-4E18A7CFA071}" destId="{8AD8BE17-ABBC-4865-8F2E-6B58E1AB115A}" srcOrd="4" destOrd="0" presId="urn:microsoft.com/office/officeart/2005/8/layout/hList7"/>
    <dgm:cxn modelId="{E94588F3-0194-447E-950A-C8618AE649CD}" type="presParOf" srcId="{8AD8BE17-ABBC-4865-8F2E-6B58E1AB115A}" destId="{1906CBF4-6B26-450B-B3B8-18AA80FFDB9A}" srcOrd="0" destOrd="0" presId="urn:microsoft.com/office/officeart/2005/8/layout/hList7"/>
    <dgm:cxn modelId="{CEBA4549-D7F6-4562-B711-8C6483607EE9}" type="presParOf" srcId="{8AD8BE17-ABBC-4865-8F2E-6B58E1AB115A}" destId="{1C0846EF-2B18-4A9F-802F-E29406DE78A2}" srcOrd="1" destOrd="0" presId="urn:microsoft.com/office/officeart/2005/8/layout/hList7"/>
    <dgm:cxn modelId="{D98409DD-C83A-40C1-9AA4-6A4EED541CD7}" type="presParOf" srcId="{8AD8BE17-ABBC-4865-8F2E-6B58E1AB115A}" destId="{9B5E1FB1-DF34-4386-B970-DDC82C895370}" srcOrd="2" destOrd="0" presId="urn:microsoft.com/office/officeart/2005/8/layout/hList7"/>
    <dgm:cxn modelId="{C8A224E1-52D6-4974-A3CA-6B5C63E9595C}" type="presParOf" srcId="{8AD8BE17-ABBC-4865-8F2E-6B58E1AB115A}" destId="{1C7B275A-0149-4277-879D-34BEC6C67CD6}" srcOrd="3" destOrd="0" presId="urn:microsoft.com/office/officeart/2005/8/layout/hList7"/>
    <dgm:cxn modelId="{9EA17D2E-0871-4E9E-8048-385F14142A09}" type="presParOf" srcId="{B1A11CBF-6CEF-408D-9DE1-4E18A7CFA071}" destId="{8322B942-6266-48F6-91D3-764537FEE450}" srcOrd="5" destOrd="0" presId="urn:microsoft.com/office/officeart/2005/8/layout/hList7"/>
    <dgm:cxn modelId="{7D1A2341-0DD7-47D4-9BA5-B97A5D687D26}" type="presParOf" srcId="{B1A11CBF-6CEF-408D-9DE1-4E18A7CFA071}" destId="{E231AC93-6C44-42D8-B4AC-2B37DEBD8DFB}" srcOrd="6" destOrd="0" presId="urn:microsoft.com/office/officeart/2005/8/layout/hList7"/>
    <dgm:cxn modelId="{94832922-F0AD-4C6D-8C7D-5FD142DD2653}" type="presParOf" srcId="{E231AC93-6C44-42D8-B4AC-2B37DEBD8DFB}" destId="{D416C233-9818-4CBC-8C49-AAA784A3447B}" srcOrd="0" destOrd="0" presId="urn:microsoft.com/office/officeart/2005/8/layout/hList7"/>
    <dgm:cxn modelId="{1B404AA1-95EA-4F88-AAF3-49723740DF9F}" type="presParOf" srcId="{E231AC93-6C44-42D8-B4AC-2B37DEBD8DFB}" destId="{AFB6B1DA-1D8A-453B-9D41-155C1D33A87B}" srcOrd="1" destOrd="0" presId="urn:microsoft.com/office/officeart/2005/8/layout/hList7"/>
    <dgm:cxn modelId="{B1EA875A-678B-4E31-9819-9D9A4FC68390}" type="presParOf" srcId="{E231AC93-6C44-42D8-B4AC-2B37DEBD8DFB}" destId="{575C9370-C8AD-43D0-94AF-E9F0F7AF36D8}" srcOrd="2" destOrd="0" presId="urn:microsoft.com/office/officeart/2005/8/layout/hList7"/>
    <dgm:cxn modelId="{61F9EFF2-E55A-4E86-A9B4-DC8325DCC7EA}" type="presParOf" srcId="{E231AC93-6C44-42D8-B4AC-2B37DEBD8DFB}" destId="{C85FC802-4216-44F3-AD58-8A5D9F57D70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ACA22-989A-4245-9CD4-61E40F059A6E}">
      <dsp:nvSpPr>
        <dsp:cNvPr id="0" name=""/>
        <dsp:cNvSpPr/>
      </dsp:nvSpPr>
      <dsp:spPr>
        <a:xfrm>
          <a:off x="2545677" y="2091216"/>
          <a:ext cx="2555931" cy="2555931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Enable New Work in ETSI</a:t>
          </a:r>
        </a:p>
      </dsp:txBody>
      <dsp:txXfrm>
        <a:off x="3059533" y="2689931"/>
        <a:ext cx="1528219" cy="1313801"/>
      </dsp:txXfrm>
    </dsp:sp>
    <dsp:sp modelId="{53833563-8463-4967-97B6-2CF2A48A4619}">
      <dsp:nvSpPr>
        <dsp:cNvPr id="0" name=""/>
        <dsp:cNvSpPr/>
      </dsp:nvSpPr>
      <dsp:spPr>
        <a:xfrm>
          <a:off x="1058589" y="1487087"/>
          <a:ext cx="1858859" cy="1858859"/>
        </a:xfrm>
        <a:prstGeom prst="gear6">
          <a:avLst/>
        </a:prstGeom>
        <a:solidFill>
          <a:schemeClr val="accent5">
            <a:hueOff val="-856897"/>
            <a:satOff val="-5555"/>
            <a:lumOff val="7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Links to RESEARCH</a:t>
          </a:r>
        </a:p>
      </dsp:txBody>
      <dsp:txXfrm>
        <a:off x="1526562" y="1957889"/>
        <a:ext cx="922913" cy="917255"/>
      </dsp:txXfrm>
    </dsp:sp>
    <dsp:sp modelId="{497B10B0-905B-4ED4-A7A4-15166E87367F}">
      <dsp:nvSpPr>
        <dsp:cNvPr id="0" name=""/>
        <dsp:cNvSpPr/>
      </dsp:nvSpPr>
      <dsp:spPr>
        <a:xfrm rot="20700000">
          <a:off x="2099740" y="204664"/>
          <a:ext cx="1821302" cy="1821302"/>
        </a:xfrm>
        <a:prstGeom prst="gear6">
          <a:avLst/>
        </a:prstGeom>
        <a:solidFill>
          <a:schemeClr val="accent5">
            <a:hueOff val="-1713795"/>
            <a:satOff val="-11111"/>
            <a:lumOff val="154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ETSI TECHNO. RADAR</a:t>
          </a:r>
        </a:p>
      </dsp:txBody>
      <dsp:txXfrm rot="-20700000">
        <a:off x="2499205" y="604129"/>
        <a:ext cx="1022372" cy="1022372"/>
      </dsp:txXfrm>
    </dsp:sp>
    <dsp:sp modelId="{1CAA6D36-9262-4DA2-A8D4-02719359AA70}">
      <dsp:nvSpPr>
        <dsp:cNvPr id="0" name=""/>
        <dsp:cNvSpPr/>
      </dsp:nvSpPr>
      <dsp:spPr>
        <a:xfrm>
          <a:off x="2354142" y="1702682"/>
          <a:ext cx="3271592" cy="3271592"/>
        </a:xfrm>
        <a:prstGeom prst="circularArrow">
          <a:avLst>
            <a:gd name="adj1" fmla="val 4687"/>
            <a:gd name="adj2" fmla="val 299029"/>
            <a:gd name="adj3" fmla="val 2526020"/>
            <a:gd name="adj4" fmla="val 1584021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19381-559F-47C0-895C-8451A221A967}">
      <dsp:nvSpPr>
        <dsp:cNvPr id="0" name=""/>
        <dsp:cNvSpPr/>
      </dsp:nvSpPr>
      <dsp:spPr>
        <a:xfrm>
          <a:off x="729389" y="1073848"/>
          <a:ext cx="2377016" cy="23770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856897"/>
            <a:satOff val="-5555"/>
            <a:lumOff val="7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95914-4EA3-4168-B580-FC805807A11E}">
      <dsp:nvSpPr>
        <dsp:cNvPr id="0" name=""/>
        <dsp:cNvSpPr/>
      </dsp:nvSpPr>
      <dsp:spPr>
        <a:xfrm>
          <a:off x="1678454" y="-196212"/>
          <a:ext cx="2562902" cy="25629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1713795"/>
            <a:satOff val="-11111"/>
            <a:lumOff val="154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DB7BF-D10F-4DCA-A75D-857D479B4CE8}">
      <dsp:nvSpPr>
        <dsp:cNvPr id="0" name=""/>
        <dsp:cNvSpPr/>
      </dsp:nvSpPr>
      <dsp:spPr>
        <a:xfrm>
          <a:off x="2610" y="0"/>
          <a:ext cx="2736317" cy="5310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tx2"/>
              </a:solidFill>
            </a:rPr>
            <a:t>General Advice on Standardization</a:t>
          </a:r>
        </a:p>
      </dsp:txBody>
      <dsp:txXfrm>
        <a:off x="2610" y="2124124"/>
        <a:ext cx="2736317" cy="2124124"/>
      </dsp:txXfrm>
    </dsp:sp>
    <dsp:sp modelId="{2D4F81BC-C3AD-47A0-9547-B8DBC82E077C}">
      <dsp:nvSpPr>
        <dsp:cNvPr id="0" name=""/>
        <dsp:cNvSpPr/>
      </dsp:nvSpPr>
      <dsp:spPr>
        <a:xfrm>
          <a:off x="486602" y="318618"/>
          <a:ext cx="1768333" cy="17683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46957-781B-461F-906F-50F84CFF1B7D}">
      <dsp:nvSpPr>
        <dsp:cNvPr id="0" name=""/>
        <dsp:cNvSpPr/>
      </dsp:nvSpPr>
      <dsp:spPr>
        <a:xfrm>
          <a:off x="2821017" y="0"/>
          <a:ext cx="2736317" cy="5310310"/>
        </a:xfrm>
        <a:prstGeom prst="roundRect">
          <a:avLst>
            <a:gd name="adj" fmla="val 10000"/>
          </a:avLst>
        </a:prstGeom>
        <a:solidFill>
          <a:schemeClr val="accent3">
            <a:hueOff val="5011692"/>
            <a:satOff val="8330"/>
            <a:lumOff val="68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tx2"/>
              </a:solidFill>
            </a:rPr>
            <a:t>Letter of Support to Projects</a:t>
          </a:r>
        </a:p>
      </dsp:txBody>
      <dsp:txXfrm>
        <a:off x="2821017" y="2124124"/>
        <a:ext cx="2736317" cy="2124124"/>
      </dsp:txXfrm>
    </dsp:sp>
    <dsp:sp modelId="{16B88F51-7F0E-4FF6-BB65-065CDA24C17F}">
      <dsp:nvSpPr>
        <dsp:cNvPr id="0" name=""/>
        <dsp:cNvSpPr/>
      </dsp:nvSpPr>
      <dsp:spPr>
        <a:xfrm>
          <a:off x="3305009" y="318618"/>
          <a:ext cx="1768333" cy="17683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6CBF4-6B26-450B-B3B8-18AA80FFDB9A}">
      <dsp:nvSpPr>
        <dsp:cNvPr id="0" name=""/>
        <dsp:cNvSpPr/>
      </dsp:nvSpPr>
      <dsp:spPr>
        <a:xfrm>
          <a:off x="5639423" y="0"/>
          <a:ext cx="2736317" cy="5310310"/>
        </a:xfrm>
        <a:prstGeom prst="roundRect">
          <a:avLst>
            <a:gd name="adj" fmla="val 10000"/>
          </a:avLst>
        </a:prstGeom>
        <a:solidFill>
          <a:schemeClr val="accent3">
            <a:hueOff val="10023384"/>
            <a:satOff val="16659"/>
            <a:lumOff val="137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tx2"/>
              </a:solidFill>
            </a:rPr>
            <a:t>ETSI presence on Advisory Committees</a:t>
          </a:r>
        </a:p>
      </dsp:txBody>
      <dsp:txXfrm>
        <a:off x="5639423" y="2124124"/>
        <a:ext cx="2736317" cy="2124124"/>
      </dsp:txXfrm>
    </dsp:sp>
    <dsp:sp modelId="{1C7B275A-0149-4277-879D-34BEC6C67CD6}">
      <dsp:nvSpPr>
        <dsp:cNvPr id="0" name=""/>
        <dsp:cNvSpPr/>
      </dsp:nvSpPr>
      <dsp:spPr>
        <a:xfrm>
          <a:off x="6123415" y="318618"/>
          <a:ext cx="1768333" cy="176833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6C233-9818-4CBC-8C49-AAA784A3447B}">
      <dsp:nvSpPr>
        <dsp:cNvPr id="0" name=""/>
        <dsp:cNvSpPr/>
      </dsp:nvSpPr>
      <dsp:spPr>
        <a:xfrm>
          <a:off x="8457830" y="0"/>
          <a:ext cx="2736317" cy="5310310"/>
        </a:xfrm>
        <a:prstGeom prst="roundRect">
          <a:avLst>
            <a:gd name="adj" fmla="val 10000"/>
          </a:avLst>
        </a:prstGeom>
        <a:solidFill>
          <a:srgbClr val="FF99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tx2"/>
              </a:solidFill>
            </a:rPr>
            <a:t>Mapping of research to ETSI working groups</a:t>
          </a:r>
        </a:p>
      </dsp:txBody>
      <dsp:txXfrm>
        <a:off x="8457830" y="2124124"/>
        <a:ext cx="2736317" cy="2124124"/>
      </dsp:txXfrm>
    </dsp:sp>
    <dsp:sp modelId="{C85FC802-4216-44F3-AD58-8A5D9F57D70F}">
      <dsp:nvSpPr>
        <dsp:cNvPr id="0" name=""/>
        <dsp:cNvSpPr/>
      </dsp:nvSpPr>
      <dsp:spPr>
        <a:xfrm>
          <a:off x="8941822" y="318618"/>
          <a:ext cx="1768333" cy="176833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7E2C9-CA22-4829-8722-499B63452296}">
      <dsp:nvSpPr>
        <dsp:cNvPr id="0" name=""/>
        <dsp:cNvSpPr/>
      </dsp:nvSpPr>
      <dsp:spPr>
        <a:xfrm>
          <a:off x="447870" y="4248248"/>
          <a:ext cx="10301017" cy="796546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8F38A-9D17-492D-9315-8AB046B33D8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1B5A-64FC-4082-879A-B8F9B344F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2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4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2E8C6-767C-C5A5-8C30-9FF34B21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A1919-8FFA-2EEF-9853-79D516E6E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D59CD-750A-D854-5166-332FA9F09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202BE-7FB2-A86F-E498-C42896FDF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8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9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79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DDF4EF-A600-8854-3FA8-042B9D39368D}"/>
              </a:ext>
            </a:extLst>
          </p:cNvPr>
          <p:cNvSpPr txBox="1"/>
          <p:nvPr userDrawn="1"/>
        </p:nvSpPr>
        <p:spPr>
          <a:xfrm>
            <a:off x="682790" y="6390104"/>
            <a:ext cx="2659439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 All rights reserved.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31BF4F9-6697-4F80-07B2-F54130E25F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1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1000">
                <a:schemeClr val="tx1"/>
              </a:gs>
              <a:gs pos="99000">
                <a:schemeClr val="accent5"/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3" name="מציין מיקום של כותרת 1">
            <a:extLst>
              <a:ext uri="{FF2B5EF4-FFF2-40B4-BE49-F238E27FC236}">
                <a16:creationId xmlns:a16="http://schemas.microsoft.com/office/drawing/2014/main" id="{25C866E2-1BD8-7425-29FD-3FDC272CD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מציין מיקום תוכן 4">
            <a:extLst>
              <a:ext uri="{FF2B5EF4-FFF2-40B4-BE49-F238E27FC236}">
                <a16:creationId xmlns:a16="http://schemas.microsoft.com/office/drawing/2014/main" id="{92845BCF-FC05-10E5-3F0B-A4F3AA267CE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0422-143F-D2ED-CCE2-EBF705FD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E6672-0BD4-2D68-B803-1DBAAFBB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background with white text">
            <a:extLst>
              <a:ext uri="{FF2B5EF4-FFF2-40B4-BE49-F238E27FC236}">
                <a16:creationId xmlns:a16="http://schemas.microsoft.com/office/drawing/2014/main" id="{D3A2C936-5FD1-ECD7-C13D-32BFA9BC3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41000">
                <a:schemeClr val="tx1">
                  <a:shade val="30000"/>
                  <a:satMod val="115000"/>
                </a:scheme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0FA2DE4-C1E7-4174-15F6-9F0831839B7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BDBA85A6-1C85-B17D-C037-5E3359CDF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4DC164-A02C-1A1D-509E-9DABEB4F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B40D4D-C29C-BC62-1119-712CDE84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43C5CBE0-6E78-4129-E8CF-7721D67C5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4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938015-CDA1-C1A4-DDE3-2E1531682C3E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0">
                <a:srgbClr val="F358B5"/>
              </a:gs>
              <a:gs pos="100000">
                <a:srgbClr val="E00087"/>
              </a:gs>
            </a:gsLst>
            <a:lin ang="10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8FD14828-DDF9-BFB7-6DD0-07EE46E402B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B1B4080F-C018-DD13-D6B6-57D2BDFE32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9E762780-EAA7-0589-02F7-4C4DD233F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FBBAE54-0B05-4F6D-AB20-876CA8CD3B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A96133F-DB2F-FC9D-9509-2DA143CA95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5F57F035-2677-79F3-29E0-4E350855B1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4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>
            <a:gsLst>
              <a:gs pos="64000">
                <a:srgbClr val="F06678"/>
              </a:gs>
              <a:gs pos="16000">
                <a:srgbClr val="F06E0A"/>
              </a:gs>
            </a:gsLst>
            <a:lin ang="20400000" scaled="0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CF2F7C36-1B24-6804-5032-C5A2D24F3D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70E202B2-B24E-595C-C1F8-FFD7ABDFA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42D33F6-5616-A874-9E0C-3F8229FC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843348-D079-1797-8EF1-389E4B09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436A4FD2-935D-83B7-57B5-8CF0C074C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9000">
                <a:schemeClr val="tx2"/>
              </a:gs>
              <a:gs pos="0">
                <a:srgbClr val="B4008C"/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52C0E2E-BD89-6E13-FE02-2DFCE9B305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41A27959-24B8-8497-F686-54A71E309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FF8C4B5-508B-B6F0-62E8-9C03B084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665CA21-EF95-ABC8-BFDA-CBF24B92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8EE3BF0D-1442-C94A-DC41-5CA437759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>
            <a:gsLst>
              <a:gs pos="64000">
                <a:srgbClr val="F06678"/>
              </a:gs>
              <a:gs pos="16000">
                <a:srgbClr val="F06E0A"/>
              </a:gs>
            </a:gsLst>
            <a:lin ang="20400000" scaled="0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23C3D60D-2E84-9BD3-6696-368348C403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63470CD8-732F-F236-AD81-1E904017439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0F2FEBF4-80EF-304A-2134-540C10563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29AE1A-286B-A078-D808-0750D4F5E0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B3EB160-CC4E-6097-1174-BC2820A04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C7D57681-3FB8-E179-2E69-B67B5EB1B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2565E6F3-603E-73E2-5CC5-3FF51A681C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5E90E7FB-C9BD-AD98-0B71-2C9C8D22B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536377-9D7A-C2E3-6E79-7BE934CE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FC1295-6173-B61C-82FB-621324E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23A5B829-C04C-C1EB-2802-207FE64F6D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_2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17762-B725-31A0-2C74-A7A634646C75}"/>
              </a:ext>
            </a:extLst>
          </p:cNvPr>
          <p:cNvSpPr txBox="1"/>
          <p:nvPr userDrawn="1"/>
        </p:nvSpPr>
        <p:spPr>
          <a:xfrm>
            <a:off x="564407" y="6220827"/>
            <a:ext cx="1510578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 All rights reserved.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3273713-1FEE-8B5C-D929-73CB0ED6BCF4}"/>
              </a:ext>
            </a:extLst>
          </p:cNvPr>
          <p:cNvSpPr/>
          <p:nvPr userDrawn="1"/>
        </p:nvSpPr>
        <p:spPr>
          <a:xfrm>
            <a:off x="2145067" y="1773372"/>
            <a:ext cx="10046933" cy="5096351"/>
          </a:xfrm>
          <a:custGeom>
            <a:avLst/>
            <a:gdLst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9847385 w 10046677"/>
              <a:gd name="connsiteY5" fmla="*/ 4853354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10046677 w 10046677"/>
              <a:gd name="connsiteY5" fmla="*/ 5040923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933 w 10046933"/>
              <a:gd name="connsiteY0" fmla="*/ 1895951 h 5096351"/>
              <a:gd name="connsiteX1" fmla="*/ 3939210 w 10046933"/>
              <a:gd name="connsiteY1" fmla="*/ 55428 h 5096351"/>
              <a:gd name="connsiteX2" fmla="*/ 256 w 10046933"/>
              <a:gd name="connsiteY2" fmla="*/ 3759920 h 5096351"/>
              <a:gd name="connsiteX3" fmla="*/ 316779 w 10046933"/>
              <a:gd name="connsiteY3" fmla="*/ 5096351 h 5096351"/>
              <a:gd name="connsiteX4" fmla="*/ 10046933 w 10046933"/>
              <a:gd name="connsiteY4" fmla="*/ 5096351 h 5096351"/>
              <a:gd name="connsiteX5" fmla="*/ 10046933 w 10046933"/>
              <a:gd name="connsiteY5" fmla="*/ 1895951 h 50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6933" h="5096351">
                <a:moveTo>
                  <a:pt x="10046933" y="1895951"/>
                </a:moveTo>
                <a:cubicBezTo>
                  <a:pt x="8396787" y="625218"/>
                  <a:pt x="6289443" y="-231176"/>
                  <a:pt x="3939210" y="55428"/>
                </a:cubicBezTo>
                <a:cubicBezTo>
                  <a:pt x="1668963" y="418722"/>
                  <a:pt x="13078" y="1982164"/>
                  <a:pt x="256" y="3759920"/>
                </a:cubicBezTo>
                <a:cubicBezTo>
                  <a:pt x="-8536" y="4576872"/>
                  <a:pt x="211271" y="4650874"/>
                  <a:pt x="316779" y="5096351"/>
                </a:cubicBezTo>
                <a:lnTo>
                  <a:pt x="10046933" y="5096351"/>
                </a:lnTo>
                <a:lnTo>
                  <a:pt x="10046933" y="1895951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75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DCB2FBB-83AD-D645-3398-ED8BEC53F8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A134-89D1-2210-5777-E01BBD63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3D59F-93E8-7D99-4CA0-D20F8B717870}"/>
              </a:ext>
            </a:extLst>
          </p:cNvPr>
          <p:cNvSpPr txBox="1"/>
          <p:nvPr userDrawn="1"/>
        </p:nvSpPr>
        <p:spPr>
          <a:xfrm>
            <a:off x="398457" y="6461356"/>
            <a:ext cx="703470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©ETSI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50DD75-793F-0958-362A-0446A0D24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2923" y="6416456"/>
            <a:ext cx="820615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16A5-966A-0B00-A3A8-73310F3BB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.Hiragino Kaku Gothic Interface W3"/>
        <a:buChar char="◉"/>
        <a:tabLst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ptos" panose="020B0004020202020204" pitchFamily="34" charset="0"/>
        <a:buChar char="→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70525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tsi.org/committee/1966-ri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howcase/etsi-standardization-research-innovation-education" TargetMode="External"/><Relationship Id="rId2" Type="http://schemas.openxmlformats.org/officeDocument/2006/relationships/hyperlink" Target="http://www.etsi.org/research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research@etsi.or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png"/><Relationship Id="rId2" Type="http://schemas.openxmlformats.org/officeDocument/2006/relationships/hyperlink" Target="https://www.linkedin.com/company/etsi?trk=biz-companies-cym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brighttalk.com/channel/12761/" TargetMode="External"/><Relationship Id="rId5" Type="http://schemas.openxmlformats.org/officeDocument/2006/relationships/image" Target="../media/image35.emf"/><Relationship Id="rId4" Type="http://schemas.openxmlformats.org/officeDocument/2006/relationships/hyperlink" Target="https://www.youtube.com/user/ETSIstandard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s://www.etsi.org/technologies/technology-rada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1AFC-C15E-AB2F-C22D-4B9FC69E0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Research &amp; Innovation in ETSI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3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193BD2-EE3B-D2F6-840B-14C8073A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research to pre-standards, new ISG </a:t>
            </a:r>
            <a:r>
              <a:rPr lang="en-US" dirty="0" err="1"/>
              <a:t>RIS</a:t>
            </a:r>
            <a:r>
              <a:rPr lang="en-US" dirty="0"/>
              <a:t> (Sept. 2021)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0FC8-8C4E-7D77-2AD8-3AFE9584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8F4C782-7DF4-591F-058A-832DE05A2A32}"/>
              </a:ext>
            </a:extLst>
          </p:cNvPr>
          <p:cNvSpPr/>
          <p:nvPr/>
        </p:nvSpPr>
        <p:spPr>
          <a:xfrm flipV="1">
            <a:off x="9229433" y="4449376"/>
            <a:ext cx="1942676" cy="204001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D8979107-B042-2374-6D07-B1BD86C42171}"/>
              </a:ext>
            </a:extLst>
          </p:cNvPr>
          <p:cNvSpPr/>
          <p:nvPr/>
        </p:nvSpPr>
        <p:spPr>
          <a:xfrm>
            <a:off x="1815746" y="5398479"/>
            <a:ext cx="7542995" cy="329290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11B8A-AE41-8AA3-246F-8C501FF8929E}"/>
              </a:ext>
            </a:extLst>
          </p:cNvPr>
          <p:cNvSpPr txBox="1"/>
          <p:nvPr/>
        </p:nvSpPr>
        <p:spPr>
          <a:xfrm>
            <a:off x="609759" y="1319407"/>
            <a:ext cx="5625578" cy="2677656"/>
          </a:xfrm>
          <a:prstGeom prst="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  <a:ea typeface="Times New Roman" panose="02020603050405020304" pitchFamily="18" charset="0"/>
              </a:rPr>
              <a:t>P</a:t>
            </a:r>
            <a:r>
              <a:rPr lang="en-GB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rovide an opportunity for ETSI members to collect their pre-standards research efforts </a:t>
            </a:r>
            <a:r>
              <a:rPr lang="en-GB" sz="2400" dirty="0">
                <a:solidFill>
                  <a:schemeClr val="tx2"/>
                </a:solidFill>
                <a:ea typeface="Times New Roman" panose="02020603050405020304" pitchFamily="18" charset="0"/>
              </a:rPr>
              <a:t>on </a:t>
            </a:r>
            <a:r>
              <a:rPr lang="en-GB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en-GB" sz="2400" dirty="0">
                <a:solidFill>
                  <a:schemeClr val="tx2"/>
                </a:solidFill>
                <a:ea typeface="Times New Roman" panose="02020603050405020304" pitchFamily="18" charset="0"/>
              </a:rPr>
              <a:t>RIS technology </a:t>
            </a:r>
            <a:r>
              <a:rPr lang="en-GB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across various </a:t>
            </a:r>
            <a:r>
              <a:rPr lang="en-GB" sz="2400" dirty="0">
                <a:solidFill>
                  <a:schemeClr val="tx2"/>
                </a:solidFill>
                <a:ea typeface="Times New Roman" panose="02020603050405020304" pitchFamily="18" charset="0"/>
              </a:rPr>
              <a:t>EU/UK collaborative </a:t>
            </a:r>
            <a:r>
              <a:rPr lang="en-GB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projects, extended with relevant global initiatives, towards paving the way for future standardization of the RIS technology.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8DE4848-89C1-7645-4711-1E9699B78F8B}"/>
              </a:ext>
            </a:extLst>
          </p:cNvPr>
          <p:cNvSpPr/>
          <p:nvPr/>
        </p:nvSpPr>
        <p:spPr>
          <a:xfrm>
            <a:off x="6456588" y="4807009"/>
            <a:ext cx="2350772" cy="146279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Domain-specific Standards</a:t>
            </a:r>
          </a:p>
          <a:p>
            <a:pPr algn="ctr"/>
            <a:r>
              <a:rPr lang="en-GB" sz="1600" b="1" dirty="0"/>
              <a:t>e.g. 3GPP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36009D-EDEA-ABB6-74FD-3F37857E5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86616" y="4993137"/>
            <a:ext cx="1428310" cy="952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8B03B0-11C0-146E-FAC4-0F7AD83F8F14}"/>
              </a:ext>
            </a:extLst>
          </p:cNvPr>
          <p:cNvSpPr/>
          <p:nvPr/>
        </p:nvSpPr>
        <p:spPr>
          <a:xfrm>
            <a:off x="2802200" y="4615734"/>
            <a:ext cx="1334662" cy="4202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Research #1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641D9C-14F6-0297-80CE-16A1D7C1F9D5}"/>
              </a:ext>
            </a:extLst>
          </p:cNvPr>
          <p:cNvSpPr/>
          <p:nvPr/>
        </p:nvSpPr>
        <p:spPr>
          <a:xfrm>
            <a:off x="2802200" y="5094396"/>
            <a:ext cx="1334662" cy="4202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Research #2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AF2E33-4218-5480-E9D0-3268C98FCBBA}"/>
              </a:ext>
            </a:extLst>
          </p:cNvPr>
          <p:cNvSpPr/>
          <p:nvPr/>
        </p:nvSpPr>
        <p:spPr>
          <a:xfrm>
            <a:off x="2802200" y="5573058"/>
            <a:ext cx="1334662" cy="4202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Research #3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749B58-25F9-9F12-ECBC-6B92ED0B5D10}"/>
              </a:ext>
            </a:extLst>
          </p:cNvPr>
          <p:cNvSpPr/>
          <p:nvPr/>
        </p:nvSpPr>
        <p:spPr>
          <a:xfrm>
            <a:off x="2804514" y="6069137"/>
            <a:ext cx="1334662" cy="4202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Research #n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B5A8A371-D8F1-7642-68C4-5C4BEC792851}"/>
              </a:ext>
            </a:extLst>
          </p:cNvPr>
          <p:cNvSpPr/>
          <p:nvPr/>
        </p:nvSpPr>
        <p:spPr>
          <a:xfrm>
            <a:off x="4667492" y="4903311"/>
            <a:ext cx="1847274" cy="1289114"/>
          </a:xfrm>
          <a:prstGeom prst="cloud">
            <a:avLst/>
          </a:prstGeom>
          <a:gradFill>
            <a:gsLst>
              <a:gs pos="83800">
                <a:schemeClr val="accent5">
                  <a:lumMod val="75000"/>
                </a:schemeClr>
              </a:gs>
              <a:gs pos="0">
                <a:srgbClr val="F58C7E"/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pre-Standards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7FFF1-DCAA-2E4F-AF76-89D6AF4CFA51}"/>
              </a:ext>
            </a:extLst>
          </p:cNvPr>
          <p:cNvSpPr/>
          <p:nvPr/>
        </p:nvSpPr>
        <p:spPr>
          <a:xfrm>
            <a:off x="9486616" y="5884648"/>
            <a:ext cx="1620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Products to Market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41DF9C-823D-7DB8-EA5E-D0C1B298FDE9}"/>
              </a:ext>
            </a:extLst>
          </p:cNvPr>
          <p:cNvSpPr/>
          <p:nvPr/>
        </p:nvSpPr>
        <p:spPr>
          <a:xfrm>
            <a:off x="523315" y="5055810"/>
            <a:ext cx="1847273" cy="103449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Policy &amp;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Strategy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FEA3F0-BF0F-C23A-7FD8-DCD4C07F8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24" y="1298476"/>
            <a:ext cx="4872017" cy="271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5A1D8EF3-968D-D563-6059-F6FEBD0135A5}"/>
              </a:ext>
            </a:extLst>
          </p:cNvPr>
          <p:cNvSpPr/>
          <p:nvPr/>
        </p:nvSpPr>
        <p:spPr>
          <a:xfrm>
            <a:off x="5326808" y="4175302"/>
            <a:ext cx="2065214" cy="1146463"/>
          </a:xfrm>
          <a:prstGeom prst="cloud">
            <a:avLst/>
          </a:prstGeom>
          <a:gradFill>
            <a:gsLst>
              <a:gs pos="83800">
                <a:schemeClr val="accent5">
                  <a:lumMod val="75000"/>
                </a:schemeClr>
              </a:gs>
              <a:gs pos="0">
                <a:srgbClr val="F58C7E"/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Multi-domain Standards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9C8417D8-C049-4B80-0568-7D3FC350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721" y="6529146"/>
            <a:ext cx="6380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5"/>
              </a:buBlip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More information on </a:t>
            </a: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hlinkClick r:id="rId6"/>
              </a:rPr>
              <a:t>https://www.etsi.org/committee/RIS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01E571-A6D9-20BA-8EC3-422879A0BB79}"/>
              </a:ext>
            </a:extLst>
          </p:cNvPr>
          <p:cNvSpPr txBox="1"/>
          <p:nvPr/>
        </p:nvSpPr>
        <p:spPr>
          <a:xfrm>
            <a:off x="523315" y="4072649"/>
            <a:ext cx="4306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ea typeface="Times New Roman" panose="02020603050405020304" pitchFamily="18" charset="0"/>
              </a:rPr>
              <a:t>* RIS = Reconfigurable Intelligent Surfaces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614A6-70A0-5603-D201-2B518D8E1266}"/>
              </a:ext>
            </a:extLst>
          </p:cNvPr>
          <p:cNvSpPr/>
          <p:nvPr/>
        </p:nvSpPr>
        <p:spPr>
          <a:xfrm>
            <a:off x="9176226" y="1319407"/>
            <a:ext cx="1425980" cy="329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25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8AAF6E-E584-ECBD-F50A-D4318DB5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ETSI Resources for Researchers and Academics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53795F-BCC6-09A6-75E8-DFA277CA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209B5-C7E3-A187-F70C-9FE4A126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כותרת 3">
            <a:extLst>
              <a:ext uri="{FF2B5EF4-FFF2-40B4-BE49-F238E27FC236}">
                <a16:creationId xmlns:a16="http://schemas.microsoft.com/office/drawing/2014/main" id="{3C7940F0-AE53-EBC6-C9BC-E457C6DC51AB}"/>
              </a:ext>
            </a:extLst>
          </p:cNvPr>
          <p:cNvSpPr txBox="1">
            <a:spLocks/>
          </p:cNvSpPr>
          <p:nvPr/>
        </p:nvSpPr>
        <p:spPr>
          <a:xfrm>
            <a:off x="436348" y="1315919"/>
            <a:ext cx="5816406" cy="4957660"/>
          </a:xfrm>
          <a:prstGeom prst="rect">
            <a:avLst/>
          </a:prstGeom>
          <a:solidFill>
            <a:schemeClr val="bg2">
              <a:lumMod val="85000"/>
              <a:alpha val="75000"/>
            </a:schemeClr>
          </a:solidFill>
          <a:effectLst>
            <a:softEdge rad="63500"/>
          </a:effectLst>
        </p:spPr>
        <p:txBody>
          <a:bodyPr vert="horz" lIns="108878" tIns="54439" rIns="108878" bIns="54439" rtlCol="0" anchor="t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tx1"/>
                </a:solidFill>
                <a:latin typeface="+mj-lt"/>
                <a:ea typeface="+mj-ea"/>
                <a:cs typeface="Tahoma" panose="020B0604030504040204" pitchFamily="34" charset="0"/>
              </a:defRPr>
            </a:lvl1pPr>
          </a:lstStyle>
          <a:p>
            <a:pPr marL="447675" indent="-342900" algn="l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Advice on ETSI Standards Activities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Dedicated research Webpages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Dedicated ETSI mentor for academics/researchers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Research guides /  leaflets / videos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Support to researchers for EU Project proposals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Advice on EU </a:t>
            </a: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/>
              </a:rPr>
              <a:t>research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 landscape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Help with setting up new standards groups</a:t>
            </a:r>
          </a:p>
          <a:p>
            <a:pPr marL="447675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… and more</a:t>
            </a:r>
          </a:p>
          <a:p>
            <a:pPr marL="342900" marR="0" lvl="0" indent="-34290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4A8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כותרת 3">
            <a:extLst>
              <a:ext uri="{FF2B5EF4-FFF2-40B4-BE49-F238E27FC236}">
                <a16:creationId xmlns:a16="http://schemas.microsoft.com/office/drawing/2014/main" id="{C71C1874-EC03-AFAF-F851-7EA316EF63BD}"/>
              </a:ext>
            </a:extLst>
          </p:cNvPr>
          <p:cNvSpPr txBox="1">
            <a:spLocks/>
          </p:cNvSpPr>
          <p:nvPr/>
        </p:nvSpPr>
        <p:spPr>
          <a:xfrm>
            <a:off x="6315075" y="1295296"/>
            <a:ext cx="5720171" cy="4957660"/>
          </a:xfrm>
          <a:prstGeom prst="rect">
            <a:avLst/>
          </a:prstGeom>
          <a:solidFill>
            <a:schemeClr val="bg2">
              <a:lumMod val="85000"/>
              <a:alpha val="75000"/>
            </a:schemeClr>
          </a:solidFill>
          <a:effectLst>
            <a:softEdge rad="63500"/>
          </a:effectLst>
        </p:spPr>
        <p:txBody>
          <a:bodyPr vert="horz" lIns="108878" tIns="54439" rIns="108878" bIns="54439" rtlCol="0" anchor="t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tx1"/>
                </a:solidFill>
                <a:latin typeface="+mj-lt"/>
                <a:ea typeface="+mj-ea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E484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895350" indent="-895350" algn="l">
              <a:lnSpc>
                <a:spcPct val="100000"/>
              </a:lnSpc>
              <a:spcBef>
                <a:spcPts val="0"/>
              </a:spcBef>
              <a:tabLst>
                <a:tab pos="8953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ETSI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/>
              </a:rPr>
              <a:t>Research webpages:</a:t>
            </a:r>
          </a:p>
          <a:p>
            <a:pPr marL="895350" indent="-895350" algn="l">
              <a:lnSpc>
                <a:spcPct val="100000"/>
              </a:lnSpc>
              <a:spcBef>
                <a:spcPts val="0"/>
              </a:spcBef>
              <a:tabLst>
                <a:tab pos="895350" algn="l"/>
              </a:tabLst>
              <a:defRPr/>
            </a:pP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www.etsi.org/research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 </a:t>
            </a:r>
          </a:p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https://www.linkedin.com/showcase/etsi-standardization-research-innovation-education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 </a:t>
            </a:r>
          </a:p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Tahoma" panose="020B0604030504040204" pitchFamily="34" charset="0"/>
            </a:endParaRPr>
          </a:p>
          <a:p>
            <a:pPr marL="895350" lvl="0" indent="-895350" algn="l">
              <a:lnSpc>
                <a:spcPct val="100000"/>
              </a:lnSpc>
              <a:spcBef>
                <a:spcPts val="0"/>
              </a:spcBef>
              <a:tabLst>
                <a:tab pos="8953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/>
              </a:rPr>
              <a:t>ETSI Research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Helpdesk:</a:t>
            </a:r>
          </a:p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research@etsi.org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    </a:t>
            </a:r>
          </a:p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</a:t>
            </a:r>
          </a:p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Tahoma" panose="020B0604030504040204" pitchFamily="34" charset="0"/>
              </a:rPr>
              <a:t>	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E484F"/>
              </a:solidFill>
              <a:effectLst/>
              <a:uLnTx/>
              <a:uFillTx/>
              <a:latin typeface="Calibri" panose="020F0502020204030204"/>
              <a:ea typeface="+mj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471F9-4AF0-F269-9ABB-993AD05FC4B4}"/>
              </a:ext>
            </a:extLst>
          </p:cNvPr>
          <p:cNvSpPr txBox="1"/>
          <p:nvPr/>
        </p:nvSpPr>
        <p:spPr>
          <a:xfrm>
            <a:off x="3695903" y="3272118"/>
            <a:ext cx="7348614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THANK YOU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FOR YOUR ATTENTION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0C11CD5-7B5E-2A11-59E6-2F8E7632EB37}"/>
              </a:ext>
            </a:extLst>
          </p:cNvPr>
          <p:cNvSpPr txBox="1"/>
          <p:nvPr/>
        </p:nvSpPr>
        <p:spPr>
          <a:xfrm>
            <a:off x="3695903" y="5039015"/>
            <a:ext cx="1477456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Follow us on: </a:t>
            </a:r>
          </a:p>
        </p:txBody>
      </p:sp>
      <p:pic>
        <p:nvPicPr>
          <p:cNvPr id="4" name="Picture 3" descr="LinkedIn Icon.">
            <a:hlinkClick r:id="rId2"/>
            <a:extLst>
              <a:ext uri="{FF2B5EF4-FFF2-40B4-BE49-F238E27FC236}">
                <a16:creationId xmlns:a16="http://schemas.microsoft.com/office/drawing/2014/main" id="{2127F5A0-AF1A-4958-A564-01546E6DF3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155" y="5164968"/>
            <a:ext cx="274175" cy="274175"/>
          </a:xfrm>
          <a:prstGeom prst="rect">
            <a:avLst/>
          </a:prstGeom>
        </p:spPr>
      </p:pic>
      <p:pic>
        <p:nvPicPr>
          <p:cNvPr id="5" name="Picture 4" descr="YouTube Icon">
            <a:hlinkClick r:id="rId4"/>
            <a:extLst>
              <a:ext uri="{FF2B5EF4-FFF2-40B4-BE49-F238E27FC236}">
                <a16:creationId xmlns:a16="http://schemas.microsoft.com/office/drawing/2014/main" id="{2CC44C34-0CA0-E802-CE24-C8F55F22F9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0" t="5206" r="5616" b="8673"/>
          <a:stretch/>
        </p:blipFill>
        <p:spPr>
          <a:xfrm>
            <a:off x="5625481" y="5166116"/>
            <a:ext cx="279400" cy="273050"/>
          </a:xfrm>
          <a:prstGeom prst="roundRect">
            <a:avLst>
              <a:gd name="adj" fmla="val 21674"/>
            </a:avLst>
          </a:prstGeom>
          <a:ln>
            <a:noFill/>
          </a:ln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51334EA6-FC51-E6E1-E4AE-BD42FAA4CD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53" t="16604" r="14904" b="9527"/>
          <a:stretch/>
        </p:blipFill>
        <p:spPr>
          <a:xfrm>
            <a:off x="6029032" y="5166115"/>
            <a:ext cx="268126" cy="273028"/>
          </a:xfrm>
          <a:prstGeom prst="roundRect">
            <a:avLst>
              <a:gd name="adj" fmla="val 19152"/>
            </a:avLst>
          </a:prstGeom>
        </p:spPr>
      </p:pic>
    </p:spTree>
    <p:extLst>
      <p:ext uri="{BB962C8B-B14F-4D97-AF65-F5344CB8AC3E}">
        <p14:creationId xmlns:p14="http://schemas.microsoft.com/office/powerpoint/2010/main" val="266010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D3EC-B0D9-75D3-00F9-DA54A5C2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ETSI help researchers to create standards?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B9C2E-D2DC-082A-44D3-BAF61CC257F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ETSI standards are driven by technology innovation and research</a:t>
            </a:r>
          </a:p>
          <a:p>
            <a:r>
              <a:rPr lang="en-GB" dirty="0"/>
              <a:t>Many standards contributors started as researchers in Universities, helped by collaborative EC funded research programs</a:t>
            </a:r>
          </a:p>
          <a:p>
            <a:r>
              <a:rPr lang="en-GB" dirty="0"/>
              <a:t>We want a competitive European industry (large, medium and small enterprises) – ultimately generating wealth (and wellbeing) for European citizens / institutes. </a:t>
            </a:r>
          </a:p>
          <a:p>
            <a:r>
              <a:rPr lang="en-GB" dirty="0"/>
              <a:t>Standardisation is a major competitive advantage.</a:t>
            </a:r>
          </a:p>
          <a:p>
            <a:r>
              <a:rPr lang="en-GB" dirty="0"/>
              <a:t>Enterprises / EC funded projects / academia should be encouraged, guided and helped to engage in standardization at the appropriate moment.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60419-49B2-7546-B0D4-402204D4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5B748-DE04-08FF-F4CD-D2C9E2C0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6AF2A-E7F1-7500-9864-8977E0D9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26" r="24427"/>
          <a:stretch/>
        </p:blipFill>
        <p:spPr>
          <a:xfrm>
            <a:off x="6472519" y="1225407"/>
            <a:ext cx="5522106" cy="4846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D32D2A-E0DB-CDD7-9642-66BB14FFA8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9912" y="1207722"/>
            <a:ext cx="5735309" cy="4680000"/>
          </a:xfrm>
        </p:spPr>
        <p:txBody>
          <a:bodyPr>
            <a:normAutofit/>
          </a:bodyPr>
          <a:lstStyle/>
          <a:p>
            <a:r>
              <a:rPr lang="en-GB" altLang="en-US" sz="2000" dirty="0"/>
              <a:t>ETSI currently has over 900 members from 63 countries over 5 continents</a:t>
            </a:r>
          </a:p>
          <a:p>
            <a:r>
              <a:rPr lang="en-GB" altLang="en-US" sz="2000" dirty="0"/>
              <a:t>Public / Private Research organizations and Universities make up </a:t>
            </a:r>
            <a:r>
              <a:rPr lang="en-GB" altLang="en-US" sz="2000" b="1" dirty="0"/>
              <a:t>16 %</a:t>
            </a:r>
            <a:r>
              <a:rPr lang="en-GB" altLang="en-US" sz="2000" dirty="0"/>
              <a:t> of our ETSI membership and are present both in Europe and globally</a:t>
            </a:r>
          </a:p>
          <a:p>
            <a:r>
              <a:rPr lang="en-GB" altLang="en-US" sz="2000" dirty="0"/>
              <a:t>Through a single membership, all university representatives and postgraduate researchers may have access to the technical work of ETSI</a:t>
            </a:r>
          </a:p>
          <a:p>
            <a:r>
              <a:rPr lang="en-GB" altLang="en-US" sz="2000" dirty="0"/>
              <a:t>All ETSI members have equal rights of direct participation in the standards-making activities and related services</a:t>
            </a:r>
          </a:p>
          <a:p>
            <a:r>
              <a:rPr lang="en-GB" altLang="en-US" sz="2000" dirty="0"/>
              <a:t>Being a research and innovation member of ETSI, will put you in good company.</a:t>
            </a: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4275DB-9E2B-618E-4A26-3E000EEF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altLang="en-US" sz="2600" dirty="0"/>
              <a:t>ETSI community of researchers, academics and innovators</a:t>
            </a:r>
            <a:endParaRPr lang="en-US" sz="2600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1398D2C-DBF3-0714-EB4D-F6DD760DD837}"/>
              </a:ext>
            </a:extLst>
          </p:cNvPr>
          <p:cNvSpPr txBox="1">
            <a:spLocks noGrp="1" noChangeArrowheads="1"/>
          </p:cNvSpPr>
          <p:nvPr>
            <p:ph type="ftr" sz="quarter" idx="12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33EA5-BABF-2FD4-DEAA-1A1A3A8AAD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E5F33B7-1B3C-824C-89B7-74F931436C1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9" name="מלבן מעוגל 6">
            <a:extLst>
              <a:ext uri="{FF2B5EF4-FFF2-40B4-BE49-F238E27FC236}">
                <a16:creationId xmlns:a16="http://schemas.microsoft.com/office/drawing/2014/main" id="{3D7E0188-65F1-6938-ECDD-698F405F73DA}"/>
              </a:ext>
            </a:extLst>
          </p:cNvPr>
          <p:cNvSpPr/>
          <p:nvPr/>
        </p:nvSpPr>
        <p:spPr>
          <a:xfrm>
            <a:off x="2904716" y="5870036"/>
            <a:ext cx="5787775" cy="550195"/>
          </a:xfrm>
          <a:prstGeom prst="roundRect">
            <a:avLst>
              <a:gd name="adj" fmla="val 10735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Membership fee of €2 100* per calendar year, </a:t>
            </a:r>
            <a:br>
              <a:rPr lang="en-GB" dirty="0">
                <a:latin typeface="Calibri" pitchFamily="34" charset="0"/>
                <a:cs typeface="Calibri" pitchFamily="34" charset="0"/>
              </a:rPr>
            </a:br>
            <a:r>
              <a:rPr lang="en-GB" dirty="0">
                <a:latin typeface="Calibri" pitchFamily="34" charset="0"/>
                <a:cs typeface="Calibri" pitchFamily="34" charset="0"/>
              </a:rPr>
              <a:t>it’s a great deal for universities and public research bodies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160726-AC8E-6575-6216-EACF5DE89D61}"/>
              </a:ext>
            </a:extLst>
          </p:cNvPr>
          <p:cNvSpPr/>
          <p:nvPr/>
        </p:nvSpPr>
        <p:spPr>
          <a:xfrm>
            <a:off x="7386918" y="3263153"/>
            <a:ext cx="2330823" cy="158675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5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rick wall">
            <a:extLst>
              <a:ext uri="{FF2B5EF4-FFF2-40B4-BE49-F238E27FC236}">
                <a16:creationId xmlns:a16="http://schemas.microsoft.com/office/drawing/2014/main" id="{9B7EB9E8-D07A-0376-8766-3A149D86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64" y="1174855"/>
            <a:ext cx="6719066" cy="55714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1325AB7E-4005-6AA1-7525-DF97EBC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Barriers to Remove for Researchers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B5E064-F3E9-BEE1-7EC6-541778EE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01335D-7464-1243-02C4-E9C1126D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09B45-6A6D-4647-AF1F-F7F1AEEE9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885" y="2212742"/>
            <a:ext cx="3960935" cy="3495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9DD249-8D9E-D632-2357-85719E33845C}"/>
              </a:ext>
            </a:extLst>
          </p:cNvPr>
          <p:cNvSpPr txBox="1"/>
          <p:nvPr/>
        </p:nvSpPr>
        <p:spPr>
          <a:xfrm>
            <a:off x="497486" y="1400257"/>
            <a:ext cx="45095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Free access to all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Open and transparent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Extensive training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ISGs welcome non-members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Access to world leading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Technology roadmaps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See who is contributing</a:t>
            </a:r>
          </a:p>
        </p:txBody>
      </p:sp>
    </p:spTree>
    <p:extLst>
      <p:ext uri="{BB962C8B-B14F-4D97-AF65-F5344CB8AC3E}">
        <p14:creationId xmlns:p14="http://schemas.microsoft.com/office/powerpoint/2010/main" val="390186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1325AB7E-4005-6AA1-7525-DF97EBC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Research to Market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7668A-C2CD-F981-C408-7D276DB7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D48B9FB5-BDC3-6BE8-D37A-34882356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E86D57-8578-1FB9-93BF-845B5B9F498A}"/>
              </a:ext>
            </a:extLst>
          </p:cNvPr>
          <p:cNvGrpSpPr/>
          <p:nvPr/>
        </p:nvGrpSpPr>
        <p:grpSpPr>
          <a:xfrm>
            <a:off x="420404" y="1039885"/>
            <a:ext cx="10567414" cy="5482523"/>
            <a:chOff x="649226" y="1205661"/>
            <a:chExt cx="10109770" cy="52130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B5FE71-C5EA-0C74-30D1-DFB410950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226" y="1205661"/>
              <a:ext cx="10109770" cy="521303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B76EC9-8E82-758F-9EC9-86D2B74DD25F}"/>
                </a:ext>
              </a:extLst>
            </p:cNvPr>
            <p:cNvSpPr/>
            <p:nvPr/>
          </p:nvSpPr>
          <p:spPr>
            <a:xfrm>
              <a:off x="3596640" y="5669280"/>
              <a:ext cx="548640" cy="409303"/>
            </a:xfrm>
            <a:prstGeom prst="rect">
              <a:avLst/>
            </a:prstGeom>
            <a:solidFill>
              <a:srgbClr val="F97F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01C088-16E7-B10F-108C-36BEFE6B3BC2}"/>
                </a:ext>
              </a:extLst>
            </p:cNvPr>
            <p:cNvSpPr/>
            <p:nvPr/>
          </p:nvSpPr>
          <p:spPr>
            <a:xfrm>
              <a:off x="3596640" y="5721532"/>
              <a:ext cx="548640" cy="409303"/>
            </a:xfrm>
            <a:prstGeom prst="rect">
              <a:avLst/>
            </a:prstGeom>
            <a:solidFill>
              <a:srgbClr val="F97F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4B642-F6F6-AA67-7AE7-3A36A97FC239}"/>
                </a:ext>
              </a:extLst>
            </p:cNvPr>
            <p:cNvSpPr/>
            <p:nvPr/>
          </p:nvSpPr>
          <p:spPr>
            <a:xfrm>
              <a:off x="5455917" y="1463041"/>
              <a:ext cx="548641" cy="583474"/>
            </a:xfrm>
            <a:prstGeom prst="rect">
              <a:avLst/>
            </a:prstGeom>
            <a:solidFill>
              <a:srgbClr val="57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4CE0DA-1F39-B99F-7100-91E0EC4786E2}"/>
                </a:ext>
              </a:extLst>
            </p:cNvPr>
            <p:cNvSpPr/>
            <p:nvPr/>
          </p:nvSpPr>
          <p:spPr>
            <a:xfrm>
              <a:off x="7345682" y="5599611"/>
              <a:ext cx="548640" cy="566058"/>
            </a:xfrm>
            <a:prstGeom prst="rect">
              <a:avLst/>
            </a:prstGeom>
            <a:solidFill>
              <a:srgbClr val="016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A6AD67-3EFA-6416-C685-A125D809613D}"/>
                </a:ext>
              </a:extLst>
            </p:cNvPr>
            <p:cNvSpPr/>
            <p:nvPr/>
          </p:nvSpPr>
          <p:spPr>
            <a:xfrm>
              <a:off x="9226727" y="1558832"/>
              <a:ext cx="548640" cy="409303"/>
            </a:xfrm>
            <a:prstGeom prst="rect">
              <a:avLst/>
            </a:prstGeom>
            <a:solidFill>
              <a:srgbClr val="D64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60DC81-A95C-40B9-D4F5-FB8A4EA3AF00}"/>
                </a:ext>
              </a:extLst>
            </p:cNvPr>
            <p:cNvSpPr/>
            <p:nvPr/>
          </p:nvSpPr>
          <p:spPr>
            <a:xfrm>
              <a:off x="1223553" y="4585063"/>
              <a:ext cx="1510937" cy="927463"/>
            </a:xfrm>
            <a:prstGeom prst="rect">
              <a:avLst/>
            </a:prstGeom>
            <a:solidFill>
              <a:srgbClr val="E1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ea typeface="Gadugi" panose="020B0502040204020203" pitchFamily="34" charset="0"/>
                </a:rPr>
                <a:t>Technology Directions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B4575A-FBA0-1A8F-8F1E-0480A599153E}"/>
                </a:ext>
              </a:extLst>
            </p:cNvPr>
            <p:cNvSpPr/>
            <p:nvPr/>
          </p:nvSpPr>
          <p:spPr>
            <a:xfrm>
              <a:off x="3115491" y="2046515"/>
              <a:ext cx="1510937" cy="927463"/>
            </a:xfrm>
            <a:prstGeom prst="rect">
              <a:avLst/>
            </a:prstGeom>
            <a:solidFill>
              <a:srgbClr val="E1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ea typeface="Gadugi" panose="020B0502040204020203" pitchFamily="34" charset="0"/>
                </a:rPr>
                <a:t>Technology Research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D3E1C9-7B9C-5CF6-0C55-EEFDB42B811E}"/>
                </a:ext>
              </a:extLst>
            </p:cNvPr>
            <p:cNvSpPr/>
            <p:nvPr/>
          </p:nvSpPr>
          <p:spPr>
            <a:xfrm>
              <a:off x="4974768" y="4585063"/>
              <a:ext cx="1510937" cy="927463"/>
            </a:xfrm>
            <a:prstGeom prst="rect">
              <a:avLst/>
            </a:prstGeom>
            <a:solidFill>
              <a:srgbClr val="E1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ea typeface="Gadugi" panose="020B0502040204020203" pitchFamily="34" charset="0"/>
                </a:rPr>
                <a:t>Pre-Standards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32AF7D-E260-479A-0D72-D9690A43FA99}"/>
                </a:ext>
              </a:extLst>
            </p:cNvPr>
            <p:cNvSpPr/>
            <p:nvPr/>
          </p:nvSpPr>
          <p:spPr>
            <a:xfrm>
              <a:off x="6851465" y="2063933"/>
              <a:ext cx="1510937" cy="927463"/>
            </a:xfrm>
            <a:prstGeom prst="rect">
              <a:avLst/>
            </a:prstGeom>
            <a:solidFill>
              <a:srgbClr val="E1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ea typeface="Gadugi" panose="020B0502040204020203" pitchFamily="34" charset="0"/>
                </a:rPr>
                <a:t>Standards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C26F2B-CE71-DE62-1D9F-1EE240C76004}"/>
                </a:ext>
              </a:extLst>
            </p:cNvPr>
            <p:cNvSpPr/>
            <p:nvPr/>
          </p:nvSpPr>
          <p:spPr>
            <a:xfrm>
              <a:off x="8745579" y="4593772"/>
              <a:ext cx="1510937" cy="927463"/>
            </a:xfrm>
            <a:prstGeom prst="rect">
              <a:avLst/>
            </a:prstGeom>
            <a:solidFill>
              <a:srgbClr val="E1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ea typeface="Gadugi" panose="020B0502040204020203" pitchFamily="34" charset="0"/>
                </a:rPr>
                <a:t>Market</a:t>
              </a:r>
            </a:p>
          </p:txBody>
        </p:sp>
        <p:pic>
          <p:nvPicPr>
            <p:cNvPr id="29" name="Graphic 28" descr="Scientist female with solid fill">
              <a:extLst>
                <a:ext uri="{FF2B5EF4-FFF2-40B4-BE49-F238E27FC236}">
                  <a16:creationId xmlns:a16="http://schemas.microsoft.com/office/drawing/2014/main" id="{65BB6E4F-AF57-CAD7-9387-99128ADE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5679" y="5538652"/>
              <a:ext cx="670560" cy="670560"/>
            </a:xfrm>
            <a:prstGeom prst="rect">
              <a:avLst/>
            </a:prstGeom>
          </p:spPr>
        </p:pic>
        <p:pic>
          <p:nvPicPr>
            <p:cNvPr id="31" name="Graphic 30" descr="Quill with solid fill">
              <a:extLst>
                <a:ext uri="{FF2B5EF4-FFF2-40B4-BE49-F238E27FC236}">
                  <a16:creationId xmlns:a16="http://schemas.microsoft.com/office/drawing/2014/main" id="{E4F7ECB2-F58F-D74E-4368-FFACFC4B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5917" y="1471747"/>
              <a:ext cx="583474" cy="583474"/>
            </a:xfrm>
            <a:prstGeom prst="rect">
              <a:avLst/>
            </a:prstGeom>
          </p:spPr>
        </p:pic>
        <p:pic>
          <p:nvPicPr>
            <p:cNvPr id="33" name="Graphic 32" descr="Meeting with solid fill">
              <a:extLst>
                <a:ext uri="{FF2B5EF4-FFF2-40B4-BE49-F238E27FC236}">
                  <a16:creationId xmlns:a16="http://schemas.microsoft.com/office/drawing/2014/main" id="{2930FCFB-149D-70EF-A686-EA930778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28265" y="5590903"/>
              <a:ext cx="583474" cy="583474"/>
            </a:xfrm>
            <a:prstGeom prst="rect">
              <a:avLst/>
            </a:prstGeom>
          </p:spPr>
        </p:pic>
        <p:pic>
          <p:nvPicPr>
            <p:cNvPr id="37" name="Graphic 36" descr="Earth globe: Africa and Europe with solid fill">
              <a:extLst>
                <a:ext uri="{FF2B5EF4-FFF2-40B4-BE49-F238E27FC236}">
                  <a16:creationId xmlns:a16="http://schemas.microsoft.com/office/drawing/2014/main" id="{0A04752E-CEA4-9642-8159-10DC083E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43847" y="1306283"/>
              <a:ext cx="914400" cy="9144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BE1AE67-5DF3-576F-CB26-D40C801479C6}"/>
              </a:ext>
            </a:extLst>
          </p:cNvPr>
          <p:cNvSpPr txBox="1"/>
          <p:nvPr/>
        </p:nvSpPr>
        <p:spPr>
          <a:xfrm>
            <a:off x="1053411" y="5670003"/>
            <a:ext cx="1579333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Policy Directions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Market Directions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Technology Directions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04FF24-6153-3724-034F-E32C0798BC20}"/>
              </a:ext>
            </a:extLst>
          </p:cNvPr>
          <p:cNvSpPr txBox="1"/>
          <p:nvPr/>
        </p:nvSpPr>
        <p:spPr>
          <a:xfrm>
            <a:off x="3017335" y="1119827"/>
            <a:ext cx="1752287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Public / Private Research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EU / National Projects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Early PoCs &amp; Demos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D97C02-87A2-F1D6-9784-DB169E088BF2}"/>
              </a:ext>
            </a:extLst>
          </p:cNvPr>
          <p:cNvSpPr txBox="1"/>
          <p:nvPr/>
        </p:nvSpPr>
        <p:spPr>
          <a:xfrm>
            <a:off x="4944148" y="5670003"/>
            <a:ext cx="1726615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Investigative Standards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Informative Frameworks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Early PoCs &amp; Demos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46203F-B7FB-AAA1-174B-195F0B527A00}"/>
              </a:ext>
            </a:extLst>
          </p:cNvPr>
          <p:cNvSpPr txBox="1"/>
          <p:nvPr/>
        </p:nvSpPr>
        <p:spPr>
          <a:xfrm>
            <a:off x="6958839" y="1097046"/>
            <a:ext cx="157933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Detailed Standards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Normative Standards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Interoperability Tests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68C17D-A893-7B4C-33F4-312068FBFBAD}"/>
              </a:ext>
            </a:extLst>
          </p:cNvPr>
          <p:cNvSpPr txBox="1"/>
          <p:nvPr/>
        </p:nvSpPr>
        <p:spPr>
          <a:xfrm>
            <a:off x="8893799" y="5660845"/>
            <a:ext cx="1579333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Global Products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Global / Local Services</a:t>
            </a:r>
          </a:p>
          <a:p>
            <a:pPr marL="103188" indent="-103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2"/>
                </a:solidFill>
              </a:rPr>
              <a:t>Profits</a:t>
            </a:r>
          </a:p>
        </p:txBody>
      </p:sp>
    </p:spTree>
    <p:extLst>
      <p:ext uri="{BB962C8B-B14F-4D97-AF65-F5344CB8AC3E}">
        <p14:creationId xmlns:p14="http://schemas.microsoft.com/office/powerpoint/2010/main" val="2877056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DD367C-02F4-38C7-4506-2A31353F4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006" y="4868125"/>
            <a:ext cx="1063212" cy="1532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6D5D89-1892-61EF-CB36-50C416E9EF93}"/>
              </a:ext>
            </a:extLst>
          </p:cNvPr>
          <p:cNvSpPr/>
          <p:nvPr/>
        </p:nvSpPr>
        <p:spPr>
          <a:xfrm>
            <a:off x="6621157" y="6530342"/>
            <a:ext cx="5144124" cy="28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302E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ETSI Technology Radar: </a:t>
            </a:r>
            <a:r>
              <a:rPr lang="en-GB" sz="12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https://www.etsi.org/technologies/technology-radar</a:t>
            </a:r>
            <a:r>
              <a:rPr lang="en-GB" sz="12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200" u="sng" dirty="0">
              <a:solidFill>
                <a:srgbClr val="0070C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מחבר ישר 9">
            <a:extLst>
              <a:ext uri="{FF2B5EF4-FFF2-40B4-BE49-F238E27FC236}">
                <a16:creationId xmlns:a16="http://schemas.microsoft.com/office/drawing/2014/main" id="{116FABEE-D923-86E6-9395-2B15DFAA0483}"/>
              </a:ext>
            </a:extLst>
          </p:cNvPr>
          <p:cNvCxnSpPr/>
          <p:nvPr/>
        </p:nvCxnSpPr>
        <p:spPr>
          <a:xfrm>
            <a:off x="609758" y="1140812"/>
            <a:ext cx="115822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5">
            <a:extLst>
              <a:ext uri="{FF2B5EF4-FFF2-40B4-BE49-F238E27FC236}">
                <a16:creationId xmlns:a16="http://schemas.microsoft.com/office/drawing/2014/main" id="{38DECB56-0441-368E-B312-098B2151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ETSI Technology Radar -&gt; Foresight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5B35-64FC-FCFE-EFAD-DB972047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C4E6EAC-08BF-4035-92CF-576F4162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3215CD9-66D8-38DA-91EB-B5D1C1715FF7}"/>
              </a:ext>
            </a:extLst>
          </p:cNvPr>
          <p:cNvSpPr txBox="1">
            <a:spLocks/>
          </p:cNvSpPr>
          <p:nvPr/>
        </p:nvSpPr>
        <p:spPr>
          <a:xfrm>
            <a:off x="9173259" y="1267391"/>
            <a:ext cx="2914239" cy="5108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5"/>
              </a:buBlip>
              <a:defRPr sz="18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5"/>
              </a:buBlip>
              <a:defRPr sz="16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5"/>
              </a:buBlip>
              <a:defRPr sz="14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5"/>
              </a:buBlip>
              <a:defRPr sz="12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ETSI Technology Radar (ETR) tracks the major technology trends that are </a:t>
            </a:r>
            <a:r>
              <a:rPr lang="en-GB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just over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the horizon 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Latest ETR describes </a:t>
            </a:r>
            <a:r>
              <a:rPr lang="en-GB" alt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technology trends &amp; identifies opportunities for new ETSI work areas.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Your feedback on the ETR is welcome.</a:t>
            </a:r>
          </a:p>
        </p:txBody>
      </p:sp>
      <p:pic>
        <p:nvPicPr>
          <p:cNvPr id="1026" name="Picture 2" descr="ETSI WP 61 ETSI Technology Radar Small">
            <a:extLst>
              <a:ext uri="{FF2B5EF4-FFF2-40B4-BE49-F238E27FC236}">
                <a16:creationId xmlns:a16="http://schemas.microsoft.com/office/drawing/2014/main" id="{5612F743-AF37-CC22-D705-794690E2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4" y="1181844"/>
            <a:ext cx="8542261" cy="51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B4663B-A775-9ECC-FC72-FB4C259D2D5C}"/>
              </a:ext>
            </a:extLst>
          </p:cNvPr>
          <p:cNvSpPr/>
          <p:nvPr/>
        </p:nvSpPr>
        <p:spPr>
          <a:xfrm>
            <a:off x="2438399" y="5582195"/>
            <a:ext cx="714104" cy="679268"/>
          </a:xfrm>
          <a:prstGeom prst="roundRect">
            <a:avLst/>
          </a:prstGeom>
          <a:solidFill>
            <a:srgbClr val="FFFF00">
              <a:alpha val="32157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A47BFC-17DD-5073-3A37-8054784334DE}"/>
              </a:ext>
            </a:extLst>
          </p:cNvPr>
          <p:cNvSpPr/>
          <p:nvPr/>
        </p:nvSpPr>
        <p:spPr>
          <a:xfrm>
            <a:off x="3147591" y="5574957"/>
            <a:ext cx="714104" cy="679268"/>
          </a:xfrm>
          <a:prstGeom prst="roundRect">
            <a:avLst/>
          </a:prstGeom>
          <a:solidFill>
            <a:srgbClr val="FFFF00">
              <a:alpha val="32157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C3C953-9FFF-CBAC-6DED-6134816E089F}"/>
              </a:ext>
            </a:extLst>
          </p:cNvPr>
          <p:cNvSpPr/>
          <p:nvPr/>
        </p:nvSpPr>
        <p:spPr>
          <a:xfrm>
            <a:off x="5102890" y="5607561"/>
            <a:ext cx="636059" cy="679268"/>
          </a:xfrm>
          <a:prstGeom prst="roundRect">
            <a:avLst/>
          </a:prstGeom>
          <a:solidFill>
            <a:srgbClr val="FFFF00">
              <a:alpha val="32157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B65C4-E8E1-56B3-AB9B-BAE32D584AF4}"/>
              </a:ext>
            </a:extLst>
          </p:cNvPr>
          <p:cNvSpPr txBox="1"/>
          <p:nvPr/>
        </p:nvSpPr>
        <p:spPr>
          <a:xfrm>
            <a:off x="2472903" y="6232143"/>
            <a:ext cx="657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ETSI 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</a:rPr>
              <a:t>ISG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887838-6284-6369-D3EB-64C825FCEC58}"/>
              </a:ext>
            </a:extLst>
          </p:cNvPr>
          <p:cNvSpPr txBox="1"/>
          <p:nvPr/>
        </p:nvSpPr>
        <p:spPr>
          <a:xfrm>
            <a:off x="3115829" y="6221811"/>
            <a:ext cx="657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ETSI 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</a:rPr>
              <a:t>ISG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C22539-CF47-F018-C0D5-4DFC5DCCC4EB}"/>
              </a:ext>
            </a:extLst>
          </p:cNvPr>
          <p:cNvSpPr txBox="1"/>
          <p:nvPr/>
        </p:nvSpPr>
        <p:spPr>
          <a:xfrm>
            <a:off x="5081345" y="6217837"/>
            <a:ext cx="657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ETSI 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</a:rPr>
              <a:t>ISG</a:t>
            </a:r>
            <a:endParaRPr lang="en-GB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0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3491-B2DB-2230-126F-2B786C58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2AA7970-63C5-B3B5-C88A-FAC5B64F1ED7}"/>
              </a:ext>
            </a:extLst>
          </p:cNvPr>
          <p:cNvGraphicFramePr>
            <a:graphicFrameLocks/>
          </p:cNvGraphicFramePr>
          <p:nvPr/>
        </p:nvGraphicFramePr>
        <p:xfrm>
          <a:off x="6635930" y="1232634"/>
          <a:ext cx="5556069" cy="464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080088EF-3992-9F2C-32E0-6B9C70C2EED1}"/>
              </a:ext>
            </a:extLst>
          </p:cNvPr>
          <p:cNvSpPr txBox="1">
            <a:spLocks/>
          </p:cNvSpPr>
          <p:nvPr/>
        </p:nvSpPr>
        <p:spPr>
          <a:xfrm>
            <a:off x="0" y="1498880"/>
            <a:ext cx="8532576" cy="53591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9"/>
              </a:buBlip>
              <a:defRPr sz="18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9"/>
              </a:buBlip>
              <a:defRPr sz="16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9"/>
              </a:buBlip>
              <a:defRPr sz="14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9"/>
              </a:buBlip>
              <a:defRPr sz="1200" b="0" i="0" kern="1200">
                <a:solidFill>
                  <a:schemeClr val="tx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ETSI encourages a constant flow of research &amp; innovation into our standards work.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Enablers for Research and Innovation.</a:t>
            </a: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b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Build strong links between researchers, innovators, projects &amp; standardization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Working with EU platforms </a:t>
            </a:r>
            <a:b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(such as Horizon Europe, SNS JU, 6G-IA, </a:t>
            </a:r>
            <a:r>
              <a:rPr lang="en-GB" altLang="en-US" sz="1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NetworldEurope</a:t>
            </a:r>
            <a: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Working with national / EU / global research platforms &amp; </a:t>
            </a:r>
            <a:b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en-GB" alt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projects (e.g. HEXA-X / Next G Alliance / one6G / IOWN)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Support for EU and national research projects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Letter of Support (</a:t>
            </a:r>
            <a:r>
              <a:rPr lang="en-GB" altLang="en-US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LoS</a:t>
            </a: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) to project consortia making  proposals for both EC and National projects If project 1) is related to ETSI’s scope 2) contains at least 2 ETSI members and 3) considers ETSI standards as input and/or output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Members of ETSI staff and representatives of ETSI Technical Committees may be present on EXTERNAL Advisory Committees of projects where we have a </a:t>
            </a:r>
            <a:r>
              <a:rPr lang="en-GB" altLang="en-US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LoS</a:t>
            </a:r>
            <a:r>
              <a:rPr lang="en-GB" alt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. With remote participation at no charge.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altLang="en-US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altLang="en-US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altLang="en-US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1" name="תמונה 7">
            <a:extLst>
              <a:ext uri="{FF2B5EF4-FFF2-40B4-BE49-F238E27FC236}">
                <a16:creationId xmlns:a16="http://schemas.microsoft.com/office/drawing/2014/main" id="{D8883E6E-A708-8359-D51D-E1A21EBBA9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1712" y="4892696"/>
            <a:ext cx="1170725" cy="37462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Titre 5">
            <a:extLst>
              <a:ext uri="{FF2B5EF4-FFF2-40B4-BE49-F238E27FC236}">
                <a16:creationId xmlns:a16="http://schemas.microsoft.com/office/drawing/2014/main" id="{014A7FCF-78AE-569F-238B-9CCA788D8485}"/>
              </a:ext>
            </a:extLst>
          </p:cNvPr>
          <p:cNvSpPr txBox="1">
            <a:spLocks/>
          </p:cNvSpPr>
          <p:nvPr/>
        </p:nvSpPr>
        <p:spPr>
          <a:xfrm>
            <a:off x="861143" y="342011"/>
            <a:ext cx="9658246" cy="708085"/>
          </a:xfrm>
          <a:prstGeom prst="rect">
            <a:avLst/>
          </a:prstGeom>
        </p:spPr>
        <p:txBody>
          <a:bodyPr vert="horz" lIns="108878" tIns="54439" rIns="108878" bIns="54439" rtlCol="0" anchor="b">
            <a:norm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0" kern="1200" baseline="0">
                <a:solidFill>
                  <a:schemeClr val="accent1"/>
                </a:solidFill>
                <a:latin typeface="+mn-lt"/>
                <a:ea typeface="+mj-ea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0976F5-D46E-777F-E97C-4FE9F3CF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for technology research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08F06-9CDF-4366-B60A-372760AC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C32409-0D1F-D75F-E49E-DC427254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7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61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565293EF-4FFE-416A-AEE9-2B98FAFE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ETSI Support to Projects and Researchers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EBEBDB-B832-4DA8-366C-80AB7CE3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7ED8E-1ED8-6645-1826-32FFFBC5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50CEDE5-C08A-5D53-31D0-EFD0A5869AFA}"/>
              </a:ext>
            </a:extLst>
          </p:cNvPr>
          <p:cNvSpPr txBox="1">
            <a:spLocks/>
          </p:cNvSpPr>
          <p:nvPr/>
        </p:nvSpPr>
        <p:spPr>
          <a:xfrm>
            <a:off x="11565215" y="6339846"/>
            <a:ext cx="572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z="1400" b="1" smtClean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/>
              <a:t>8</a:t>
            </a:fld>
            <a:endParaRPr lang="en-GB" sz="1400" b="1">
              <a:solidFill>
                <a:schemeClr val="bg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239DE74-817A-51A8-F7E2-52DBADBE9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128911"/>
              </p:ext>
            </p:extLst>
          </p:nvPr>
        </p:nvGraphicFramePr>
        <p:xfrm>
          <a:off x="385483" y="1272988"/>
          <a:ext cx="11196758" cy="531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46C7C0-5B9D-FDB2-EE1D-0D18FC90C3FD}"/>
              </a:ext>
            </a:extLst>
          </p:cNvPr>
          <p:cNvSpPr txBox="1"/>
          <p:nvPr/>
        </p:nvSpPr>
        <p:spPr>
          <a:xfrm>
            <a:off x="1804722" y="5700663"/>
            <a:ext cx="836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1800" b="1">
                <a:solidFill>
                  <a:srgbClr val="004A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here to help.    Contact research@etsi.org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03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6A7FB-E614-A424-6C5F-6F9CDAABDE67}"/>
              </a:ext>
            </a:extLst>
          </p:cNvPr>
          <p:cNvSpPr txBox="1">
            <a:spLocks/>
          </p:cNvSpPr>
          <p:nvPr/>
        </p:nvSpPr>
        <p:spPr>
          <a:xfrm>
            <a:off x="6329107" y="1931430"/>
            <a:ext cx="5580000" cy="4789410"/>
          </a:xfrm>
          <a:prstGeom prst="rect">
            <a:avLst/>
          </a:prstGeom>
          <a:solidFill>
            <a:schemeClr val="bg2"/>
          </a:solidFill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ETSI SDGs are the perfect tool for developing ‘</a:t>
            </a:r>
            <a:r>
              <a:rPr lang="en-GB" sz="1400" b="1" dirty="0">
                <a:latin typeface="+mn-lt"/>
              </a:rPr>
              <a:t>early</a:t>
            </a:r>
            <a:r>
              <a:rPr lang="en-GB" sz="1400" dirty="0">
                <a:latin typeface="+mn-lt"/>
              </a:rPr>
              <a:t>’ implementation work resulting from research projects / other sources of innovation.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This tool has been designed for collaborative software development at ETSI based on the successful experience with 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Open Source MANO</a:t>
            </a:r>
            <a:r>
              <a:rPr lang="en-GB" sz="1400" b="1" dirty="0">
                <a:latin typeface="+mn-lt"/>
              </a:rPr>
              <a:t> </a:t>
            </a:r>
            <a:r>
              <a:rPr lang="en-GB" sz="1400" dirty="0">
                <a:latin typeface="+mn-lt"/>
              </a:rPr>
              <a:t>and 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TeraFlowSDN</a:t>
            </a:r>
            <a:r>
              <a:rPr lang="en-GB" sz="1400" dirty="0">
                <a:solidFill>
                  <a:srgbClr val="0070C0"/>
                </a:solidFill>
                <a:latin typeface="+mn-lt"/>
              </a:rPr>
              <a:t>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SDGs allow for early experimentation, prototyping, validation and testing of concepts defined by ETSI Technical Groups and provide them with </a:t>
            </a:r>
            <a:r>
              <a:rPr lang="en-GB" sz="1400" b="1" dirty="0">
                <a:latin typeface="+mn-lt"/>
              </a:rPr>
              <a:t>early and regular feedback</a:t>
            </a:r>
            <a:r>
              <a:rPr lang="en-GB" sz="1400" dirty="0">
                <a:latin typeface="+mn-lt"/>
              </a:rPr>
              <a:t>. It’s an ideal mechanism for </a:t>
            </a:r>
            <a:r>
              <a:rPr lang="en-GB" sz="1400" b="1" dirty="0">
                <a:latin typeface="+mn-lt"/>
              </a:rPr>
              <a:t>optimizing the quality of standards and reducing their time to market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Any group of at least </a:t>
            </a:r>
            <a:r>
              <a:rPr lang="en-GB" sz="1400" b="1" dirty="0">
                <a:solidFill>
                  <a:srgbClr val="0070C0"/>
                </a:solidFill>
                <a:latin typeface="+mn-lt"/>
              </a:rPr>
              <a:t>four</a:t>
            </a:r>
            <a:r>
              <a:rPr lang="en-GB" sz="1400" dirty="0">
                <a:latin typeface="+mn-lt"/>
              </a:rPr>
              <a:t> ETSI members, can request </a:t>
            </a:r>
            <a:r>
              <a:rPr lang="en-GB" sz="1400" dirty="0"/>
              <a:t>to the ETSI Director-General the creation of new SDG in ETSI, as long the relevant are criteria are met. </a:t>
            </a:r>
            <a:br>
              <a:rPr lang="en-GB" sz="1400" dirty="0"/>
            </a:br>
            <a:r>
              <a:rPr lang="en-GB" sz="1400" dirty="0"/>
              <a:t>Various licence types are allowed, including Open Source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ETSI SDGs are open to </a:t>
            </a:r>
            <a:r>
              <a:rPr lang="en-GB" sz="1400" b="1" dirty="0">
                <a:latin typeface="+mn-lt"/>
              </a:rPr>
              <a:t>ETSI members, non-members and individuals</a:t>
            </a:r>
            <a:r>
              <a:rPr lang="en-GB" sz="1400" dirty="0">
                <a:latin typeface="+mn-lt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latin typeface="+mn-lt"/>
              </a:rPr>
              <a:t>Researchers and academics can take up official positions </a:t>
            </a:r>
            <a:r>
              <a:rPr lang="en-GB" altLang="en-US" sz="1400" dirty="0">
                <a:latin typeface="+mn-lt"/>
              </a:rPr>
              <a:t>(Chair / Vice-Chair), apply for technical leadership positions (TSC, MDL), lead the alignment and feedback to ETSI Technical Groups, and take an active role in driving the current and future work of ETSI.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+mn-lt"/>
              </a:rPr>
              <a:t>2 SDGs created in 2023: </a:t>
            </a:r>
            <a:r>
              <a:rPr lang="en-GB" altLang="en-US" sz="1400" b="1" dirty="0">
                <a:solidFill>
                  <a:srgbClr val="0070C0"/>
                </a:solidFill>
                <a:latin typeface="+mn-lt"/>
              </a:rPr>
              <a:t>OpenSlice</a:t>
            </a:r>
            <a:r>
              <a:rPr lang="en-GB" altLang="en-US" sz="1400" dirty="0">
                <a:latin typeface="+mn-lt"/>
              </a:rPr>
              <a:t> and </a:t>
            </a:r>
            <a:r>
              <a:rPr lang="en-GB" altLang="en-US" sz="1400" b="1" dirty="0">
                <a:solidFill>
                  <a:srgbClr val="0070C0"/>
                </a:solidFill>
                <a:latin typeface="+mn-lt"/>
              </a:rPr>
              <a:t>OpenCAPIF</a:t>
            </a:r>
            <a:endParaRPr lang="en-GB" altLang="en-US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E3FE2-0768-4957-8492-00761A33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ETSI Tools for Pre-standardization (ISGs and SDGs)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F450A-AE3E-0116-FB4D-B004AB9C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B0AB-4B27-D4BE-81E2-1ED66E88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b="1" smtClean="0">
                <a:solidFill>
                  <a:schemeClr val="bg2"/>
                </a:solidFill>
              </a:rPr>
              <a:pPr/>
              <a:t>9</a:t>
            </a:fld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A2E8D-3642-4E56-A37C-D024F68EA9DF}"/>
              </a:ext>
            </a:extLst>
          </p:cNvPr>
          <p:cNvSpPr txBox="1">
            <a:spLocks/>
          </p:cNvSpPr>
          <p:nvPr/>
        </p:nvSpPr>
        <p:spPr>
          <a:xfrm>
            <a:off x="549696" y="1931431"/>
            <a:ext cx="5580000" cy="4789409"/>
          </a:xfrm>
          <a:prstGeom prst="rect">
            <a:avLst/>
          </a:prstGeom>
          <a:solidFill>
            <a:schemeClr val="bg2"/>
          </a:solidFill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ETSI ISGs are the perfect tool for developing ‘</a:t>
            </a:r>
            <a:r>
              <a:rPr lang="en-GB" sz="1400" b="1" dirty="0">
                <a:latin typeface="+mn-lt"/>
              </a:rPr>
              <a:t>early</a:t>
            </a:r>
            <a:r>
              <a:rPr lang="en-GB" sz="1400" dirty="0">
                <a:latin typeface="+mn-lt"/>
              </a:rPr>
              <a:t>’ standardization work resulting from research projects / other sources of innovation.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This tool has been used for many successful standards efforts on technologies such as </a:t>
            </a:r>
            <a:r>
              <a:rPr lang="en-GB" sz="1400" dirty="0">
                <a:solidFill>
                  <a:srgbClr val="0070C0"/>
                </a:solidFill>
                <a:latin typeface="+mn-lt"/>
              </a:rPr>
              <a:t>mWT, NFV, Edge, Artificial Intelligence, AR/VR/XR, Quantum Safe, Quantum Key </a:t>
            </a:r>
            <a:r>
              <a:rPr lang="en-GB" sz="1400" dirty="0">
                <a:latin typeface="+mn-lt"/>
              </a:rPr>
              <a:t>and many more.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Any group of at least </a:t>
            </a:r>
            <a:r>
              <a:rPr lang="en-GB" sz="1400" dirty="0">
                <a:solidFill>
                  <a:srgbClr val="0070C0"/>
                </a:solidFill>
                <a:latin typeface="+mn-lt"/>
              </a:rPr>
              <a:t>four</a:t>
            </a:r>
            <a:r>
              <a:rPr lang="en-GB" sz="1400" dirty="0">
                <a:latin typeface="+mn-lt"/>
              </a:rPr>
              <a:t> ETSI members can a request to the ETSI Director-General the creation of new ISGs in ETSI as long the relevant criteria are met.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Streamlined ISG process enables </a:t>
            </a:r>
            <a:r>
              <a:rPr lang="en-GB" sz="1400" b="1" dirty="0">
                <a:latin typeface="+mn-lt"/>
              </a:rPr>
              <a:t>deliverables (GSs and GRs)</a:t>
            </a:r>
            <a:r>
              <a:rPr lang="en-GB" sz="1400" dirty="0">
                <a:latin typeface="+mn-lt"/>
              </a:rPr>
              <a:t> to be published in matter of months, an ideal mechanism for </a:t>
            </a:r>
            <a:r>
              <a:rPr lang="en-GB" sz="1400" b="1" dirty="0">
                <a:latin typeface="+mn-lt"/>
              </a:rPr>
              <a:t>early stage (pre)standardization</a:t>
            </a:r>
            <a:r>
              <a:rPr lang="en-GB" sz="1400" dirty="0">
                <a:latin typeface="+mn-lt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ETSI ISGs are open to both ETSI members and non-members.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New ISGs can be initiated by ETSI both members and non-members, potentially opening up new domains / areas of work for ETSI.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latin typeface="+mn-lt"/>
              </a:rPr>
              <a:t>Researchers and academics can take up official positions </a:t>
            </a:r>
            <a:r>
              <a:rPr lang="en-GB" altLang="en-US" sz="1400" dirty="0">
                <a:latin typeface="+mn-lt"/>
              </a:rPr>
              <a:t>(Chair / Vice-Chair), become rapporteurs for ETSI deliverables and actively drive the current and future standards work of ETSI.</a:t>
            </a:r>
          </a:p>
          <a:p>
            <a:pPr>
              <a:spcBef>
                <a:spcPts val="600"/>
              </a:spcBef>
            </a:pPr>
            <a:endParaRPr lang="en-GB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C3A0C-6FB6-0678-6B37-84565C7D282C}"/>
              </a:ext>
            </a:extLst>
          </p:cNvPr>
          <p:cNvSpPr txBox="1"/>
          <p:nvPr/>
        </p:nvSpPr>
        <p:spPr>
          <a:xfrm>
            <a:off x="549696" y="1285101"/>
            <a:ext cx="5580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b="1" u="sng">
                <a:ea typeface="Times New Roman" panose="02020603050405020304" pitchFamily="18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u="none" dirty="0">
                <a:solidFill>
                  <a:srgbClr val="0070C0"/>
                </a:solidFill>
              </a:rPr>
              <a:t>ETSI Industry Specification Groups (ISGs)</a:t>
            </a:r>
          </a:p>
          <a:p>
            <a:pPr algn="ctr">
              <a:spcBef>
                <a:spcPts val="0"/>
              </a:spcBef>
            </a:pPr>
            <a:r>
              <a:rPr lang="en-GB" u="none" dirty="0"/>
              <a:t>A pre-normative incubator for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4B3D8-3320-C57B-E134-1A5D7A674963}"/>
              </a:ext>
            </a:extLst>
          </p:cNvPr>
          <p:cNvSpPr txBox="1"/>
          <p:nvPr/>
        </p:nvSpPr>
        <p:spPr>
          <a:xfrm>
            <a:off x="6329107" y="1285101"/>
            <a:ext cx="5580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b="1" u="sng">
                <a:ea typeface="Times New Roman" panose="02020603050405020304" pitchFamily="18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u="none" dirty="0">
                <a:solidFill>
                  <a:srgbClr val="0070C0"/>
                </a:solidFill>
              </a:rPr>
              <a:t>ETSI Software Development Groups (SDGs)</a:t>
            </a:r>
          </a:p>
          <a:p>
            <a:pPr algn="ctr">
              <a:spcBef>
                <a:spcPts val="0"/>
              </a:spcBef>
            </a:pPr>
            <a:r>
              <a:rPr lang="en-GB" sz="1800" u="none" dirty="0"/>
              <a:t>A toolbox for Research and Standardization</a:t>
            </a:r>
            <a:endParaRPr lang="en-GB" u="none" dirty="0"/>
          </a:p>
        </p:txBody>
      </p:sp>
    </p:spTree>
    <p:extLst>
      <p:ext uri="{BB962C8B-B14F-4D97-AF65-F5344CB8AC3E}">
        <p14:creationId xmlns:p14="http://schemas.microsoft.com/office/powerpoint/2010/main" val="2467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78.4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7|45.7"/>
</p:tagLst>
</file>

<file path=ppt/theme/theme1.xml><?xml version="1.0" encoding="utf-8"?>
<a:theme xmlns:a="http://schemas.openxmlformats.org/drawingml/2006/main" name="Office Theme">
  <a:themeElements>
    <a:clrScheme name="Cust5">
      <a:dk1>
        <a:srgbClr val="EC008C"/>
      </a:dk1>
      <a:lt1>
        <a:sysClr val="window" lastClr="FFFFFF"/>
      </a:lt1>
      <a:dk2>
        <a:srgbClr val="181C44"/>
      </a:dk2>
      <a:lt2>
        <a:srgbClr val="FFFFFF"/>
      </a:lt2>
      <a:accent1>
        <a:srgbClr val="EC008C"/>
      </a:accent1>
      <a:accent2>
        <a:srgbClr val="F15D27"/>
      </a:accent2>
      <a:accent3>
        <a:srgbClr val="8DC640"/>
      </a:accent3>
      <a:accent4>
        <a:srgbClr val="F07FAC"/>
      </a:accent4>
      <a:accent5>
        <a:srgbClr val="FFC20E"/>
      </a:accent5>
      <a:accent6>
        <a:srgbClr val="F68D66"/>
      </a:accent6>
      <a:hlink>
        <a:srgbClr val="A0CBED"/>
      </a:hlink>
      <a:folHlink>
        <a:srgbClr val="004A8D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TSI_Template_Basis" id="{9FB2B65F-8778-FC41-8542-5743D6A70E0E}" vid="{6A26F29B-06B0-3C4E-BAD3-E4C93AAF00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D6A16ECBC054B9711993F44EDF6D6" ma:contentTypeVersion="13" ma:contentTypeDescription="Create a new document." ma:contentTypeScope="" ma:versionID="4c2fb472aa2292818020bea3f11e4b86">
  <xsd:schema xmlns:xsd="http://www.w3.org/2001/XMLSchema" xmlns:xs="http://www.w3.org/2001/XMLSchema" xmlns:p="http://schemas.microsoft.com/office/2006/metadata/properties" xmlns:ns2="c760837b-f74e-4cf8-8793-8ef23bf1b979" xmlns:ns3="3df6a3cd-5888-447e-86ed-9eb196013da0" targetNamespace="http://schemas.microsoft.com/office/2006/metadata/properties" ma:root="true" ma:fieldsID="0aee4c0de44544680207137ed4031401" ns2:_="" ns3:_="">
    <xsd:import namespace="c760837b-f74e-4cf8-8793-8ef23bf1b979"/>
    <xsd:import namespace="3df6a3cd-5888-447e-86ed-9eb196013d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0837b-f74e-4cf8-8793-8ef23bf1b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6a3cd-5888-447e-86ed-9eb196013da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07a6719-347d-49d9-918a-e2c69c4d2ddd}" ma:internalName="TaxCatchAll" ma:showField="CatchAllData" ma:web="3df6a3cd-5888-447e-86ed-9eb196013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f6a3cd-5888-447e-86ed-9eb196013da0" xsi:nil="true"/>
    <lcf76f155ced4ddcb4097134ff3c332f xmlns="c760837b-f74e-4cf8-8793-8ef23bf1b97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793E9B-1CDF-498A-9E72-8BDE405FB8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0837b-f74e-4cf8-8793-8ef23bf1b979"/>
    <ds:schemaRef ds:uri="3df6a3cd-5888-447e-86ed-9eb196013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D9BC59-AA01-404F-9205-E1D057C7C5B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df6a3cd-5888-447e-86ed-9eb196013da0"/>
    <ds:schemaRef ds:uri="http://purl.org/dc/terms/"/>
    <ds:schemaRef ds:uri="c760837b-f74e-4cf8-8793-8ef23bf1b97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08A052F-6FD2-447C-8F83-00B1D714B6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(6463)_ETSI_EaS_MasterTechStandardization_Template_V3</Template>
  <TotalTime>1083</TotalTime>
  <Words>1218</Words>
  <Application>Microsoft Office PowerPoint</Application>
  <PresentationFormat>Widescreen</PresentationFormat>
  <Paragraphs>143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.Hiragino Kaku Gothic Interface W3</vt:lpstr>
      <vt:lpstr>Aptos</vt:lpstr>
      <vt:lpstr>Arial</vt:lpstr>
      <vt:lpstr>Calibri</vt:lpstr>
      <vt:lpstr>Courier New</vt:lpstr>
      <vt:lpstr>Gadugi</vt:lpstr>
      <vt:lpstr>Poppins</vt:lpstr>
      <vt:lpstr>Tahoma</vt:lpstr>
      <vt:lpstr>Times New Roman</vt:lpstr>
      <vt:lpstr>Wingdings</vt:lpstr>
      <vt:lpstr>Office Theme</vt:lpstr>
      <vt:lpstr>Research &amp; Innovation in ETSI</vt:lpstr>
      <vt:lpstr>Why does ETSI help researchers to create standards?</vt:lpstr>
      <vt:lpstr>ETSI community of researchers, academics and innovators</vt:lpstr>
      <vt:lpstr>Barriers to Remove for Researchers</vt:lpstr>
      <vt:lpstr>From Research to Market</vt:lpstr>
      <vt:lpstr>ETSI Technology Radar -&gt; Foresight</vt:lpstr>
      <vt:lpstr>Support for technology research</vt:lpstr>
      <vt:lpstr>ETSI Support to Projects and Researchers</vt:lpstr>
      <vt:lpstr>ETSI Tools for Pre-standardization (ISGs and SDGs)</vt:lpstr>
      <vt:lpstr>Example of research to pre-standards, new ISG RIS (Sept. 2021)</vt:lpstr>
      <vt:lpstr>ETSI Resources for Researchers and Academics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d'Esclercs</dc:creator>
  <cp:lastModifiedBy>Howard Benn</cp:lastModifiedBy>
  <cp:revision>18</cp:revision>
  <cp:lastPrinted>2024-08-08T17:05:53Z</cp:lastPrinted>
  <dcterms:created xsi:type="dcterms:W3CDTF">2024-08-14T12:54:21Z</dcterms:created>
  <dcterms:modified xsi:type="dcterms:W3CDTF">2025-07-29T10:30:03Z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0x0101001BAD6A16ECBC054B9711993F44EDF6D6</vt:lpwstr>
  </property>
  <property fmtid="{D5CDD505-2E9C-101B-9397-08002B2CF9AE}" pid="3" name="MediaServiceImageTags">
    <vt:lpwstr/>
  </property>
</Properties>
</file>