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0" r:id="rId7"/>
    <p:sldId id="3830" r:id="rId8"/>
    <p:sldId id="3831" r:id="rId9"/>
    <p:sldId id="3832" r:id="rId10"/>
    <p:sldId id="3833" r:id="rId11"/>
    <p:sldId id="3834" r:id="rId12"/>
    <p:sldId id="3835" r:id="rId13"/>
    <p:sldId id="3836" r:id="rId14"/>
    <p:sldId id="3837" r:id="rId15"/>
    <p:sldId id="38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5853"/>
  </p:normalViewPr>
  <p:slideViewPr>
    <p:cSldViewPr snapToGrid="0" showGuides="1">
      <p:cViewPr varScale="1">
        <p:scale>
          <a:sx n="158" d="100"/>
          <a:sy n="158" d="100"/>
        </p:scale>
        <p:origin x="268" y="8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ETSI 2024.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033" y="6446025"/>
            <a:ext cx="519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6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>
            <a:off x="6732026" y="2907108"/>
            <a:ext cx="6431574" cy="5458907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DE6B8A4-C131-FBB4-D17B-09B5033F9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89" y="5693488"/>
            <a:ext cx="2037913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Date: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AEA404-6074-A3C1-0337-646610F92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89" y="4794208"/>
            <a:ext cx="4242811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DCA53E5-2C6B-383A-2361-BA8F6A6CE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89" y="5243848"/>
            <a:ext cx="2880000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7668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69" r:id="rId4"/>
    <p:sldLayoutId id="2147483697" r:id="rId5"/>
    <p:sldLayoutId id="2147483670" r:id="rId6"/>
    <p:sldLayoutId id="2147483681" r:id="rId7"/>
    <p:sldLayoutId id="2147483701" r:id="rId8"/>
    <p:sldLayoutId id="2147483702" r:id="rId9"/>
    <p:sldLayoutId id="21474837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linkedin.com/company/etsi?trk=biz-companies-cym" TargetMode="External"/><Relationship Id="rId7" Type="http://schemas.openxmlformats.org/officeDocument/2006/relationships/hyperlink" Target="https://www.brighttalk.com/channel/1276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emf"/><Relationship Id="rId5" Type="http://schemas.openxmlformats.org/officeDocument/2006/relationships/hyperlink" Target="https://www.youtube.com/user/ETSIstandards" TargetMode="Externa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kern="100" dirty="0"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Module 4 – How are standards written?</a:t>
            </a:r>
            <a:endParaRPr lang="en-U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EBFE1-EE7E-4F34-89AC-A85A2007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pc="-1" dirty="0">
                <a:ea typeface="Space Grotesk Medium"/>
              </a:rPr>
              <a:t>ITU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2F894-7A92-481F-97B5-6EEC4BE0E2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9B9D3-2658-4DB1-8AC8-8936EC541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8" y="1014822"/>
            <a:ext cx="4495800" cy="517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A9A89E-0E09-4A21-AFB1-0614EF77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59" y="1010060"/>
            <a:ext cx="49339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912721-391C-4B5F-B4C6-D74C720FF6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7729" y="1736456"/>
            <a:ext cx="9666826" cy="468000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Standards organizations have rules and processes</a:t>
            </a:r>
          </a:p>
          <a:p>
            <a:r>
              <a:rPr lang="en-GB" sz="3200" dirty="0"/>
              <a:t>All organizations will help you if you ever end up in a meeting, and your competitors become you friends (well maybe after the meeting ends)</a:t>
            </a:r>
          </a:p>
          <a:p>
            <a:r>
              <a:rPr lang="en-GB" sz="3200" dirty="0">
                <a:cs typeface="Poppins Medium"/>
              </a:rPr>
              <a:t>Of all the skill you will need “consensus” is the hardest – think going out with your friends and choosing a restaurant </a:t>
            </a:r>
            <a:endParaRPr lang="en-GB" sz="3200" dirty="0"/>
          </a:p>
          <a:p>
            <a:r>
              <a:rPr lang="en-GB" sz="3200" dirty="0">
                <a:cs typeface="Poppins Medium"/>
              </a:rPr>
              <a:t>Go find one of the standards games to practice consensus building, they work well with pizza and beer</a:t>
            </a:r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DF6674-0276-4080-8594-62C88BC0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7BC5-2247-49CC-9837-3556969649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Blue gears with icons on them&#10;&#10;Description automatically generated">
            <a:extLst>
              <a:ext uri="{FF2B5EF4-FFF2-40B4-BE49-F238E27FC236}">
                <a16:creationId xmlns:a16="http://schemas.microsoft.com/office/drawing/2014/main" id="{968D8D94-7616-4E3E-8083-AC323D12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r="29564" b="1"/>
          <a:stretch/>
        </p:blipFill>
        <p:spPr>
          <a:xfrm>
            <a:off x="0" y="1009267"/>
            <a:ext cx="2425959" cy="2470343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6103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5825" y="4521200"/>
            <a:ext cx="6226175" cy="547688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Thank you for your attention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8750" y="6340475"/>
            <a:ext cx="603250" cy="381000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3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5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323" y="6368424"/>
            <a:ext cx="317052" cy="317052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2E8E0810-BA52-36C6-3C75-16C5A9DB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1234" y="6302615"/>
            <a:ext cx="369615" cy="3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5F30CF6-CDB4-92FE-C48B-336409A0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Why do Standards Development Organizations have rules?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D9AED-A52B-69D1-1F2B-3EA5F2B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EA25D51-4EA4-4D34-A06F-10C8B87C40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56A0657-509B-AA96-140D-E52F866A02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418" y="1656184"/>
            <a:ext cx="11398250" cy="467995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Different SDO have different ways to create and approve standards</a:t>
            </a:r>
          </a:p>
          <a:p>
            <a:r>
              <a:rPr lang="en-GB" sz="2400" dirty="0"/>
              <a:t>All have common themes:</a:t>
            </a:r>
          </a:p>
          <a:p>
            <a:pPr lvl="1"/>
            <a:r>
              <a:rPr lang="en-US" dirty="0"/>
              <a:t>transparency</a:t>
            </a:r>
          </a:p>
          <a:p>
            <a:pPr lvl="1"/>
            <a:r>
              <a:rPr lang="en-US" dirty="0"/>
              <a:t>openness</a:t>
            </a:r>
          </a:p>
          <a:p>
            <a:pPr lvl="1"/>
            <a:r>
              <a:rPr lang="en-US" dirty="0"/>
              <a:t>consensus </a:t>
            </a:r>
          </a:p>
          <a:p>
            <a:pPr lvl="1"/>
            <a:r>
              <a:rPr lang="en-US" dirty="0"/>
              <a:t>stakeholder engagement</a:t>
            </a:r>
          </a:p>
          <a:p>
            <a:pPr lvl="1"/>
            <a:r>
              <a:rPr lang="en-GB" dirty="0"/>
              <a:t>relevance to market needs</a:t>
            </a:r>
          </a:p>
          <a:p>
            <a:pPr lvl="1"/>
            <a:r>
              <a:rPr lang="en-US" dirty="0"/>
              <a:t>impartiality </a:t>
            </a:r>
          </a:p>
          <a:p>
            <a:pPr lvl="1"/>
            <a:r>
              <a:rPr lang="en-US" dirty="0"/>
              <a:t>effectiveness</a:t>
            </a:r>
            <a:endParaRPr lang="en-GB" dirty="0"/>
          </a:p>
          <a:p>
            <a:pPr lvl="1"/>
            <a:r>
              <a:rPr lang="en-US" dirty="0"/>
              <a:t>balance</a:t>
            </a:r>
            <a:endParaRPr lang="en-GB" dirty="0"/>
          </a:p>
          <a:p>
            <a:pPr lvl="1"/>
            <a:r>
              <a:rPr lang="en-US" dirty="0"/>
              <a:t>coherence</a:t>
            </a:r>
          </a:p>
          <a:p>
            <a:endParaRPr lang="en-GB" sz="2400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E4447-1F3A-4975-B79D-A5EBC14E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5"/>
          <a:stretch/>
        </p:blipFill>
        <p:spPr>
          <a:xfrm>
            <a:off x="9436345" y="1238671"/>
            <a:ext cx="275565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network&#10;&#10;Description automatically generated">
            <a:extLst>
              <a:ext uri="{FF2B5EF4-FFF2-40B4-BE49-F238E27FC236}">
                <a16:creationId xmlns:a16="http://schemas.microsoft.com/office/drawing/2014/main" id="{D8EA9ADF-231B-4D53-AF67-728709EB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r="13449" b="-3"/>
          <a:stretch/>
        </p:blipFill>
        <p:spPr>
          <a:xfrm>
            <a:off x="0" y="973321"/>
            <a:ext cx="2324510" cy="2367038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noFill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A733544-26B3-3718-20E7-06994B55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writes them?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D2AF7-7153-77D0-81A4-54F8452CFB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AE6FF04-CC56-FE8F-C0F0-AB6CC8D01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44253" y="1455490"/>
            <a:ext cx="9377633" cy="3572156"/>
          </a:xfrm>
        </p:spPr>
        <p:txBody>
          <a:bodyPr vert="horz" lIns="0" tIns="45720" rIns="90000" bIns="45720" rtlCol="0" anchor="t">
            <a:noAutofit/>
          </a:bodyPr>
          <a:lstStyle/>
          <a:p>
            <a:r>
              <a:rPr lang="en-GB" dirty="0"/>
              <a:t>Domain experts from industry, SMEs, academia, governmental bodies, users…</a:t>
            </a:r>
          </a:p>
          <a:p>
            <a:r>
              <a:rPr lang="en-GB" dirty="0"/>
              <a:t>Standards is not really a career, but a path to making your work count</a:t>
            </a:r>
          </a:p>
          <a:p>
            <a:r>
              <a:rPr lang="en-GB" dirty="0"/>
              <a:t>You get to work with world-leading experts</a:t>
            </a:r>
          </a:p>
          <a:p>
            <a:r>
              <a:rPr lang="en-GB" dirty="0"/>
              <a:t>Potential to make a real difference to society</a:t>
            </a:r>
          </a:p>
          <a:p>
            <a:r>
              <a:rPr lang="en-GB" dirty="0">
                <a:cs typeface="Calibri"/>
              </a:rPr>
              <a:t>Increasing online meeting attendance, but in-person still works best</a:t>
            </a:r>
            <a:endParaRPr lang="en-GB" dirty="0"/>
          </a:p>
          <a:p>
            <a:r>
              <a:rPr lang="en-GB" dirty="0"/>
              <a:t>Technical experts who can contribute to writing standards tend to be paid better than those who do not</a:t>
            </a:r>
          </a:p>
        </p:txBody>
      </p:sp>
    </p:spTree>
    <p:extLst>
      <p:ext uri="{BB962C8B-B14F-4D97-AF65-F5344CB8AC3E}">
        <p14:creationId xmlns:p14="http://schemas.microsoft.com/office/powerpoint/2010/main" val="78159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DD8E5-B545-469F-BAD3-D7A0D193D6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5058" y="1520915"/>
            <a:ext cx="8905399" cy="4680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ETSI Work Item - description of a standardization task approved by a Technical Group according to the relevant procedures and adopted by the ETSI members </a:t>
            </a:r>
          </a:p>
          <a:p>
            <a:pPr lvl="1"/>
            <a:r>
              <a:rPr lang="en-GB" sz="2800" dirty="0"/>
              <a:t>intended deliverable type (EN, ES, TS, EG, TR, SR) </a:t>
            </a:r>
          </a:p>
          <a:p>
            <a:pPr lvl="1"/>
            <a:r>
              <a:rPr lang="en-GB" sz="2800" dirty="0"/>
              <a:t>technical scope</a:t>
            </a:r>
          </a:p>
          <a:p>
            <a:pPr lvl="1"/>
            <a:r>
              <a:rPr lang="en-GB" sz="2800" dirty="0"/>
              <a:t>schedule of tasks for its production </a:t>
            </a:r>
          </a:p>
          <a:p>
            <a:pPr lvl="1"/>
            <a:r>
              <a:rPr lang="en-GB" sz="2800" dirty="0"/>
              <a:t>supporting members (minimum 4)</a:t>
            </a:r>
          </a:p>
          <a:p>
            <a:pPr lvl="1"/>
            <a:r>
              <a:rPr lang="en-GB" sz="2800" dirty="0"/>
              <a:t>TBs/ISGs/OSGs define and approve new Work Items.</a:t>
            </a:r>
          </a:p>
          <a:p>
            <a:pPr lvl="1"/>
            <a:r>
              <a:rPr lang="en-GB" sz="2800" dirty="0"/>
              <a:t>ETSI Deliverable - A document produced as the result of an ETSI work item</a:t>
            </a:r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C89667-2BEC-4B13-9BBC-C7F780A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standardization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789E-1DA6-43E9-B4AF-336ABF4061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C800E-F5EA-4202-8B3D-BDD25BFB7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b="5508"/>
          <a:stretch/>
        </p:blipFill>
        <p:spPr>
          <a:xfrm>
            <a:off x="9376668" y="1614862"/>
            <a:ext cx="2815332" cy="49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6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E9EBD8-3721-4CBE-A39D-C41E72D48E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623" y="1591240"/>
            <a:ext cx="8855063" cy="468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Normative Documents</a:t>
            </a:r>
          </a:p>
          <a:p>
            <a:r>
              <a:rPr lang="en-GB" dirty="0"/>
              <a:t>TS - ETSI Technical Specification </a:t>
            </a:r>
          </a:p>
          <a:p>
            <a:pPr lvl="1"/>
            <a:r>
              <a:rPr lang="en-GB" sz="2800" dirty="0"/>
              <a:t>Short time to market, may be converted later to ES or EN – approved by the Technical group</a:t>
            </a:r>
          </a:p>
          <a:p>
            <a:r>
              <a:rPr lang="en-GB" dirty="0"/>
              <a:t>ES - ETSI Standard </a:t>
            </a:r>
          </a:p>
          <a:p>
            <a:pPr lvl="1"/>
            <a:r>
              <a:rPr lang="en-GB" sz="2800" dirty="0"/>
              <a:t>Entire ETSI membership approves </a:t>
            </a:r>
          </a:p>
          <a:p>
            <a:r>
              <a:rPr lang="en-GB" dirty="0"/>
              <a:t>EN - European Standard </a:t>
            </a:r>
          </a:p>
          <a:p>
            <a:pPr lvl="1"/>
            <a:r>
              <a:rPr lang="en-GB" sz="2800" dirty="0"/>
              <a:t>Formal output for Standardization at European level </a:t>
            </a:r>
          </a:p>
          <a:p>
            <a:pPr lvl="1"/>
            <a:r>
              <a:rPr lang="en-GB" sz="2800" dirty="0"/>
              <a:t>Specific to Europe &amp; needs transposition into national standards or required by an EC/EFTA mandate </a:t>
            </a:r>
          </a:p>
          <a:p>
            <a:pPr lvl="1"/>
            <a:r>
              <a:rPr lang="en-GB" sz="2800" dirty="0"/>
              <a:t>Harmonised Standards are a subset of ENs </a:t>
            </a:r>
          </a:p>
          <a:p>
            <a:endParaRPr lang="en-GB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812F1-96A3-4365-8811-7CA870D0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Standardization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D62D-3779-4E02-AE52-9B5C233662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7EAF3-8D8C-4527-B8E3-961458A79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9" t="2729" r="7314" b="2779"/>
          <a:stretch/>
        </p:blipFill>
        <p:spPr>
          <a:xfrm>
            <a:off x="9364825" y="1768461"/>
            <a:ext cx="2827175" cy="50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3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D4F773-0D2F-435B-99AA-AA7121593C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8659120" cy="46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Informative Documents</a:t>
            </a:r>
          </a:p>
          <a:p>
            <a:r>
              <a:rPr lang="en-GB" sz="2400" dirty="0"/>
              <a:t>TR - ETSI Technical Report </a:t>
            </a:r>
          </a:p>
          <a:p>
            <a:pPr lvl="1"/>
            <a:r>
              <a:rPr lang="en-GB" dirty="0"/>
              <a:t>Default deliverable when containing only informative elements - approved by the Technical group</a:t>
            </a:r>
          </a:p>
          <a:p>
            <a:r>
              <a:rPr lang="en-GB" sz="2400" dirty="0"/>
              <a:t>EG - ETSI Guide </a:t>
            </a:r>
          </a:p>
          <a:p>
            <a:pPr lvl="1"/>
            <a:r>
              <a:rPr lang="en-GB" dirty="0"/>
              <a:t>Guidance on handling technical Standardization activity in whole or major parts of the Technical Organization </a:t>
            </a:r>
          </a:p>
          <a:p>
            <a:r>
              <a:rPr lang="en-GB" sz="2400" dirty="0"/>
              <a:t>ETSI Special Report </a:t>
            </a:r>
          </a:p>
          <a:p>
            <a:pPr lvl="1"/>
            <a:r>
              <a:rPr lang="en-GB" dirty="0"/>
              <a:t>General ETSI member or public interest </a:t>
            </a:r>
          </a:p>
          <a:p>
            <a:pPr lvl="1"/>
            <a:r>
              <a:rPr lang="en-GB" dirty="0"/>
              <a:t>Also, deliverable with dynamic content generated by a software application on the ETSI web site on the basis of database content. </a:t>
            </a:r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8B8B7F-2528-44FD-BF42-29783DE7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Standardization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CF6F0-ED17-4EBC-BF6B-27749562BC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0D678-850B-4AC4-8814-8DD237C63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95"/>
          <a:stretch/>
        </p:blipFill>
        <p:spPr>
          <a:xfrm>
            <a:off x="9390095" y="1399956"/>
            <a:ext cx="280190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AF5E0-BD1E-4BB2-81C4-C3C3EAC821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8513825" cy="46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All SDOs try to approve the content of standards by consensus</a:t>
            </a:r>
          </a:p>
          <a:p>
            <a:endParaRPr lang="en-GB" sz="2400" dirty="0"/>
          </a:p>
          <a:p>
            <a:pPr lvl="1"/>
            <a:r>
              <a:rPr lang="en-GB" i="1" dirty="0"/>
              <a:t>Definition: </a:t>
            </a:r>
            <a:r>
              <a:rPr lang="en-GB" dirty="0"/>
              <a:t>A general agreement, characterised by the absence of sustained opposition to substantial issues by any important part of the concerned interest and by a process that involves seeking to take into account the views of all parties concerned and to reconcile any conflicting arguments.</a:t>
            </a:r>
          </a:p>
          <a:p>
            <a:pPr lvl="1"/>
            <a:r>
              <a:rPr lang="en-GB" i="1" dirty="0"/>
              <a:t>Note: </a:t>
            </a:r>
            <a:r>
              <a:rPr lang="en-GB" dirty="0"/>
              <a:t>Consensus need not imply unanimity. </a:t>
            </a:r>
          </a:p>
          <a:p>
            <a:endParaRPr lang="en-GB" sz="2400" dirty="0"/>
          </a:p>
          <a:p>
            <a:r>
              <a:rPr lang="en-GB" sz="2400" dirty="0"/>
              <a:t>This can be the hardest part for the delegates involved in the drafting and approval of a document.</a:t>
            </a:r>
          </a:p>
          <a:p>
            <a:r>
              <a:rPr lang="en-GB" sz="2400" dirty="0"/>
              <a:t>Voting can be used as a last resort – extremely rare.</a:t>
            </a:r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911F5-C5F1-4149-B8E7-02CE81A3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Consensus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B9F0-50C8-4325-8482-AE52531C38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7DCCD-140B-4E1E-A5FD-3AF46734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25" y="1367882"/>
            <a:ext cx="28479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5F3AEC-3079-46EA-A68F-746E5ECDB3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3135085"/>
            <a:ext cx="5112169" cy="3145485"/>
          </a:xfrm>
        </p:spPr>
        <p:txBody>
          <a:bodyPr>
            <a:normAutofit fontScale="77500" lnSpcReduction="20000"/>
          </a:bodyPr>
          <a:lstStyle/>
          <a:p>
            <a:pPr marL="259314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GB" sz="2600" dirty="0"/>
              <a:t>Origins are academic funded by US defence</a:t>
            </a:r>
          </a:p>
          <a:p>
            <a:pPr marL="259314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GB" sz="2600" dirty="0"/>
              <a:t>Now fully independent body</a:t>
            </a:r>
          </a:p>
          <a:p>
            <a:pPr marL="259314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GB" sz="2600" dirty="0"/>
              <a:t>Global body with US based administration</a:t>
            </a:r>
          </a:p>
          <a:p>
            <a:pPr marL="259314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GB" sz="2600" dirty="0"/>
              <a:t>Membership is by individual expert</a:t>
            </a:r>
          </a:p>
          <a:p>
            <a:pPr marL="259314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GB" sz="2600" dirty="0"/>
              <a:t>Agreement is by consensus and ‘mood of the room’</a:t>
            </a:r>
          </a:p>
          <a:p>
            <a:pPr marL="259314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GB" sz="2600" dirty="0"/>
              <a:t>‘Rough consensus and running code’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5296A-5FDD-4340-B53E-BAA9C21A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pc="-1" dirty="0">
                <a:ea typeface="Space Grotesk Medium"/>
              </a:rPr>
              <a:t>IETF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95D58-7974-4003-951F-60275D7FF4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D20583D-1CC1-4F3A-B226-90A5769C7AF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82612" y="1159943"/>
            <a:ext cx="2672147" cy="1773942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9C077-E14F-42A9-9F75-CCC0B30B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73" y="1417418"/>
            <a:ext cx="2495550" cy="4863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5320F-1DD5-4CDA-B9AB-2540E5A2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03" y="1417418"/>
            <a:ext cx="1951900" cy="49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241AD-AB19-4C4D-B9F1-3C2ECE95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pc="-1" dirty="0">
                <a:ea typeface="Space Grotesk Medium"/>
              </a:rPr>
              <a:t>IEEE802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1498-62D1-41AF-A21B-6CABBB0D88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F991-FBEE-4123-9952-006F24F042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C6FCC-900C-481D-B1AD-D735B2D56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03" y="2157639"/>
            <a:ext cx="4324350" cy="367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21953-478E-434B-9040-0B0AF402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62" y="2305952"/>
            <a:ext cx="3638550" cy="3867150"/>
          </a:xfrm>
          <a:prstGeom prst="rect">
            <a:avLst/>
          </a:prstGeom>
        </p:spPr>
      </p:pic>
      <p:sp>
        <p:nvSpPr>
          <p:cNvPr id="9" name="CustomShape 12">
            <a:extLst>
              <a:ext uri="{FF2B5EF4-FFF2-40B4-BE49-F238E27FC236}">
                <a16:creationId xmlns:a16="http://schemas.microsoft.com/office/drawing/2014/main" id="{5F607EE1-E362-4495-96EC-9D31A34E7A4C}"/>
              </a:ext>
            </a:extLst>
          </p:cNvPr>
          <p:cNvSpPr/>
          <p:nvPr/>
        </p:nvSpPr>
        <p:spPr>
          <a:xfrm>
            <a:off x="9282952" y="2454530"/>
            <a:ext cx="2212945" cy="668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646" tIns="40823" rIns="81646" bIns="4082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270" spc="-1" dirty="0">
                <a:solidFill>
                  <a:srgbClr val="000000"/>
                </a:solidFill>
                <a:latin typeface="Arial"/>
                <a:ea typeface="Arial"/>
              </a:rPr>
              <a:t>PAR is tightly focused and strongly reviewed before agreement </a:t>
            </a:r>
            <a:endParaRPr lang="en-GB" sz="1270" spc="-1" dirty="0">
              <a:latin typeface="Arial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87725DF-2694-49E3-999C-A4B17E6BEF0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70962" y="1097041"/>
            <a:ext cx="2353048" cy="1006536"/>
          </a:xfrm>
          <a:prstGeom prst="rect">
            <a:avLst/>
          </a:prstGeom>
          <a:ln>
            <a:noFill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19C1CE9-218C-4166-908E-35A13455EBB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724010" y="1178221"/>
            <a:ext cx="904968" cy="10470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19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2025.pptx" id="{FABEB594-D243-4ECF-BCD9-EE0F7104BEF7}" vid="{A08DD8D3-6C68-4E10-A2DB-FF22C70079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60</TotalTime>
  <Words>601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.Hiragino Kaku Gothic Interface W3</vt:lpstr>
      <vt:lpstr>Aptos</vt:lpstr>
      <vt:lpstr>Arial</vt:lpstr>
      <vt:lpstr>Calibri</vt:lpstr>
      <vt:lpstr>Courier New</vt:lpstr>
      <vt:lpstr>Poppins</vt:lpstr>
      <vt:lpstr>Poppins Medium</vt:lpstr>
      <vt:lpstr>Space Grotesk Medium</vt:lpstr>
      <vt:lpstr>Wingdings</vt:lpstr>
      <vt:lpstr>Office Theme</vt:lpstr>
      <vt:lpstr>Module 4 – How are standards written?</vt:lpstr>
      <vt:lpstr>Why do Standards Development Organizations have rules?</vt:lpstr>
      <vt:lpstr>Who writes them?</vt:lpstr>
      <vt:lpstr>ETSI standardization workflow</vt:lpstr>
      <vt:lpstr>ETSI Standardization workflow</vt:lpstr>
      <vt:lpstr>ETSI Standardization workflow</vt:lpstr>
      <vt:lpstr>Building Consensus</vt:lpstr>
      <vt:lpstr>IETF</vt:lpstr>
      <vt:lpstr>IEEE802</vt:lpstr>
      <vt:lpstr>ITU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Benn</dc:creator>
  <cp:lastModifiedBy>Howard Benn</cp:lastModifiedBy>
  <cp:revision>4</cp:revision>
  <cp:lastPrinted>2024-08-08T17:05:53Z</cp:lastPrinted>
  <dcterms:created xsi:type="dcterms:W3CDTF">2025-07-10T18:34:07Z</dcterms:created>
  <dcterms:modified xsi:type="dcterms:W3CDTF">2025-07-11T16:15:24Z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</Properties>
</file>